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1" y="4352544"/>
            <a:ext cx="967231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3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2395" y="2643447"/>
            <a:ext cx="12647100" cy="4692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06658" y="1575839"/>
            <a:ext cx="2604282" cy="9311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1" y="1787652"/>
            <a:ext cx="12435839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5" y="7228332"/>
            <a:ext cx="4421631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4921" y="3948866"/>
            <a:ext cx="3854196" cy="3061534"/>
          </a:xfrm>
          <a:prstGeom prst="rect">
            <a:avLst/>
          </a:prstGeom>
          <a:blipFill>
            <a:blip r:embed="rId2" cstate="print"/>
            <a:srcRect/>
            <a:stretch>
              <a:fillRect b="-1961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03600" y="2362200"/>
            <a:ext cx="6506210" cy="21876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/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The social impact of the </a:t>
            </a:r>
            <a:r>
              <a:rPr sz="3200" spc="-14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w</a:t>
            </a:r>
            <a:r>
              <a:rPr sz="3200" spc="-2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r on</a:t>
            </a:r>
            <a:r>
              <a:rPr sz="3200" spc="-14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African American</a:t>
            </a:r>
            <a:r>
              <a:rPr sz="3200" spc="3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,</a:t>
            </a:r>
            <a:r>
              <a:rPr sz="3200" spc="-15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common</a:t>
            </a:r>
            <a:r>
              <a:rPr sz="3200" spc="2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soldi</a:t>
            </a:r>
            <a:r>
              <a:rPr sz="3200" spc="-2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e</a:t>
            </a:r>
            <a:r>
              <a:rPr sz="3200" spc="-229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,</a:t>
            </a:r>
            <a:r>
              <a:rPr sz="3200" spc="-15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and</a:t>
            </a:r>
            <a:r>
              <a:rPr sz="3200" spc="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the home</a:t>
            </a:r>
            <a:r>
              <a:rPr sz="3200" spc="1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f</a:t>
            </a:r>
            <a:r>
              <a:rPr sz="3200" spc="-4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r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ont</a:t>
            </a:r>
            <a:r>
              <a:rPr sz="3200" spc="1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with</a:t>
            </a:r>
            <a:r>
              <a:rPr sz="3200" spc="1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emphasis</a:t>
            </a:r>
            <a:r>
              <a:rPr sz="3200" spc="1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on</a:t>
            </a:r>
            <a:r>
              <a:rPr sz="3200" spc="-250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V</a:t>
            </a:r>
            <a:r>
              <a:rPr sz="3200" spc="-15" dirty="0">
                <a:solidFill>
                  <a:srgbClr val="FFFFFF"/>
                </a:solidFill>
                <a:latin typeface="Gill Sans Ultra Bold Condensed"/>
                <a:cs typeface="Gill Sans Ultra Bold Condensed"/>
              </a:rPr>
              <a:t>irginia</a:t>
            </a:r>
            <a:endParaRPr sz="3200" dirty="0">
              <a:latin typeface="Gill Sans Ultra Bold Condensed"/>
              <a:cs typeface="Gill Sans Ultra Bold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600" y="537618"/>
            <a:ext cx="1901698" cy="6509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800" b="1" dirty="0">
                <a:solidFill>
                  <a:srgbClr val="FFFFFF"/>
                </a:solidFill>
                <a:latin typeface="Arial Black"/>
                <a:cs typeface="Arial Black"/>
              </a:rPr>
              <a:t>VUS.7e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2103" y="4642105"/>
            <a:ext cx="5279135" cy="313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37885" y="863092"/>
            <a:ext cx="2286000" cy="2667000"/>
          </a:xfrm>
          <a:prstGeom prst="rect">
            <a:avLst/>
          </a:prstGeom>
          <a:blipFill>
            <a:blip r:embed="rId4" cstate="print"/>
            <a:srcRect/>
            <a:stretch>
              <a:fillRect l="-16131" t="-9985" r="-13169" b="-12842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489201" y="863092"/>
            <a:ext cx="7657738" cy="12488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10203"/>
              </a:avLst>
            </a:prstTxWarp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Impact of the Civil War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5882" r="4762" b="5882"/>
          <a:stretch/>
        </p:blipFill>
        <p:spPr>
          <a:xfrm>
            <a:off x="0" y="1"/>
            <a:ext cx="138176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680200" y="1714500"/>
            <a:ext cx="6553200" cy="3429000"/>
          </a:xfrm>
          <a:prstGeom prst="rect">
            <a:avLst/>
          </a:prstGeom>
          <a:blipFill>
            <a:blip r:embed="rId2" cstate="print"/>
            <a:srcRect/>
            <a:stretch>
              <a:fillRect l="-3488" t="-92420" r="-36046" b="-758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12800" y="1997839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Enslaved African Americans seized the opportunity presented by the approach of Union troops to achieve freedom.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-10160" y="0"/>
            <a:ext cx="138176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470409" y="6654338"/>
            <a:ext cx="0" cy="660862"/>
          </a:xfrm>
          <a:custGeom>
            <a:avLst/>
            <a:gdLst/>
            <a:ahLst/>
            <a:cxnLst/>
            <a:rect l="l" t="t" r="r" b="b"/>
            <a:pathLst>
              <a:path h="660862">
                <a:moveTo>
                  <a:pt x="0" y="660862"/>
                </a:moveTo>
                <a:lnTo>
                  <a:pt x="0" y="0"/>
                </a:lnTo>
              </a:path>
            </a:pathLst>
          </a:custGeom>
          <a:ln w="29094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7279" y="7306888"/>
            <a:ext cx="5307676" cy="0"/>
          </a:xfrm>
          <a:custGeom>
            <a:avLst/>
            <a:gdLst/>
            <a:ahLst/>
            <a:cxnLst/>
            <a:rect l="l" t="t" r="r" b="b"/>
            <a:pathLst>
              <a:path w="5307676">
                <a:moveTo>
                  <a:pt x="0" y="0"/>
                </a:moveTo>
                <a:lnTo>
                  <a:pt x="5307676" y="0"/>
                </a:lnTo>
              </a:path>
            </a:pathLst>
          </a:custGeom>
          <a:ln w="16625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6863" r="4545" b="5882"/>
          <a:stretch/>
        </p:blipFill>
        <p:spPr>
          <a:xfrm>
            <a:off x="0" y="17928"/>
            <a:ext cx="13817600" cy="7723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31800" y="1752601"/>
            <a:ext cx="12268199" cy="51372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200" spc="-20" dirty="0">
                <a:solidFill>
                  <a:srgbClr val="EB641B"/>
                </a:solidFill>
                <a:latin typeface="Eras Demi ITC" panose="020B0805030504020804" pitchFamily="34" charset="0"/>
                <a:cs typeface="Arial"/>
              </a:rPr>
              <a:t>•</a:t>
            </a:r>
            <a:r>
              <a:rPr sz="3600" spc="-29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W</a:t>
            </a:r>
            <a:r>
              <a:rPr sz="3600" spc="-2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6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f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are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often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i</a:t>
            </a:r>
            <a:r>
              <a:rPr sz="3600" spc="-1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nv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ol</a:t>
            </a:r>
            <a:r>
              <a:rPr sz="3600" spc="-1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v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ed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hand-to-hand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comb</a:t>
            </a:r>
            <a:r>
              <a:rPr sz="3600" spc="-5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t.</a:t>
            </a:r>
            <a:endParaRPr sz="3600" dirty="0">
              <a:latin typeface="Eras Demi ITC" panose="020B0805030504020804" pitchFamily="34" charset="0"/>
              <a:cs typeface="Gill Sans Ultra Bold Condensed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800" dirty="0">
              <a:latin typeface="Eras Demi ITC" panose="020B0805030504020804" pitchFamily="34" charset="0"/>
            </a:endParaRPr>
          </a:p>
          <a:p>
            <a:pPr marL="12700" marR="59690"/>
            <a:r>
              <a:rPr sz="3200" spc="-20" dirty="0">
                <a:solidFill>
                  <a:srgbClr val="EB641B"/>
                </a:solidFill>
                <a:latin typeface="Eras Demi ITC" panose="020B0805030504020804" pitchFamily="34" charset="0"/>
                <a:cs typeface="Arial"/>
              </a:rPr>
              <a:t>•</a:t>
            </a:r>
            <a:r>
              <a:rPr sz="3600" spc="-29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W</a:t>
            </a:r>
            <a:r>
              <a:rPr sz="3600" spc="-2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r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time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diaries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and</a:t>
            </a:r>
            <a:r>
              <a:rPr sz="3600" spc="-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letters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home</a:t>
            </a:r>
            <a:r>
              <a:rPr sz="3600" spc="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reco</a:t>
            </a:r>
            <a:r>
              <a:rPr sz="3600" spc="-4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d</a:t>
            </a:r>
            <a:r>
              <a:rPr sz="3600" spc="-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this harsh reali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</a:t>
            </a:r>
            <a:r>
              <a:rPr sz="3600" spc="-27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y</a:t>
            </a:r>
            <a:r>
              <a:rPr sz="3600" spc="-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.</a:t>
            </a:r>
            <a:endParaRPr sz="3600" dirty="0">
              <a:latin typeface="Eras Demi ITC" panose="020B0805030504020804" pitchFamily="34" charset="0"/>
              <a:cs typeface="Gill Sans Ultra Bold Condensed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800" dirty="0">
              <a:latin typeface="Eras Demi ITC" panose="020B0805030504020804" pitchFamily="34" charset="0"/>
            </a:endParaRPr>
          </a:p>
          <a:p>
            <a:pPr marL="12700" marR="12700"/>
            <a:r>
              <a:rPr sz="3200" spc="-20" dirty="0">
                <a:solidFill>
                  <a:srgbClr val="EB641B"/>
                </a:solidFill>
                <a:latin typeface="Eras Demi ITC" panose="020B0805030504020804" pitchFamily="34" charset="0"/>
                <a:cs typeface="Arial"/>
              </a:rPr>
              <a:t>•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After</a:t>
            </a:r>
            <a:r>
              <a:rPr sz="3600" spc="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the</a:t>
            </a:r>
            <a:r>
              <a:rPr sz="3600" spc="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7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w</a:t>
            </a:r>
            <a:r>
              <a:rPr sz="3600" spc="-2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</a:t>
            </a:r>
            <a:r>
              <a:rPr sz="3600" spc="-27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,</a:t>
            </a:r>
            <a:r>
              <a:rPr sz="3600" spc="-19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especially</a:t>
            </a:r>
            <a:r>
              <a:rPr sz="3600" spc="2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in</a:t>
            </a:r>
            <a:r>
              <a:rPr sz="3600" spc="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the</a:t>
            </a:r>
            <a:r>
              <a:rPr sz="3600" spc="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South,</a:t>
            </a:r>
            <a:r>
              <a:rPr sz="3600" spc="-18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soldiers returned</a:t>
            </a:r>
            <a:r>
              <a:rPr sz="3600" spc="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home</a:t>
            </a:r>
            <a:r>
              <a:rPr sz="3600" spc="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to</a:t>
            </a:r>
            <a:r>
              <a:rPr sz="3600" spc="-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8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f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ind</a:t>
            </a:r>
            <a:r>
              <a:rPr sz="3600" spc="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homes</a:t>
            </a:r>
            <a:r>
              <a:rPr sz="3600" spc="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dest</a:t>
            </a:r>
            <a:r>
              <a:rPr sz="3600" spc="-4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14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o</a:t>
            </a:r>
            <a:r>
              <a:rPr sz="3600" spc="-15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y</a:t>
            </a:r>
            <a:r>
              <a:rPr sz="3600" spc="-2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e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d</a:t>
            </a:r>
            <a:r>
              <a:rPr sz="3600" spc="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and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p</a:t>
            </a:r>
            <a:r>
              <a:rPr sz="3600" spc="-13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o</a:t>
            </a:r>
            <a:r>
              <a:rPr sz="3600" spc="-1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v</a:t>
            </a:r>
            <a:r>
              <a:rPr sz="3600" spc="-2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e</a:t>
            </a:r>
            <a:r>
              <a:rPr sz="3600" spc="5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t</a:t>
            </a:r>
            <a:r>
              <a:rPr sz="3600" spc="-28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y</a:t>
            </a:r>
            <a:r>
              <a:rPr sz="3600" spc="-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.</a:t>
            </a:r>
            <a:r>
              <a:rPr sz="3600" spc="-18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Soldiers 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on both</a:t>
            </a:r>
            <a:r>
              <a:rPr sz="3600" spc="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sides li</a:t>
            </a:r>
            <a:r>
              <a:rPr sz="3600" spc="-1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v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ed</a:t>
            </a:r>
            <a:r>
              <a:rPr sz="3600" spc="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with</a:t>
            </a:r>
            <a:r>
              <a:rPr sz="3600" spc="-2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permanent</a:t>
            </a:r>
            <a:r>
              <a:rPr sz="3600" spc="2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15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disabilitie</a:t>
            </a:r>
            <a:r>
              <a:rPr sz="3600" spc="5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s</a:t>
            </a:r>
            <a:r>
              <a:rPr sz="3600" spc="-10" dirty="0">
                <a:solidFill>
                  <a:srgbClr val="DEF5FA"/>
                </a:solidFill>
                <a:latin typeface="Eras Demi ITC" panose="020B0805030504020804" pitchFamily="34" charset="0"/>
                <a:cs typeface="Gill Sans Ultra Bold Condensed"/>
              </a:rPr>
              <a:t>.</a:t>
            </a:r>
            <a:endParaRPr sz="3600" dirty="0">
              <a:latin typeface="Eras Demi ITC" panose="020B0805030504020804" pitchFamily="34" charset="0"/>
              <a:cs typeface="Gill Sans Ultra Bold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00" y="381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Common Soldiers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5240"/>
            <a:ext cx="13816106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08000" y="1931671"/>
            <a:ext cx="12573000" cy="407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/>
            <a:r>
              <a:rPr sz="3400" dirty="0">
                <a:solidFill>
                  <a:schemeClr val="bg1"/>
                </a:solidFill>
                <a:latin typeface="Eras Demi ITC" panose="020B0805030504020804" pitchFamily="34" charset="0"/>
                <a:cs typeface="Arial"/>
              </a:rPr>
              <a:t>•</a:t>
            </a:r>
            <a:r>
              <a:rPr sz="360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Managed</a:t>
            </a:r>
            <a:r>
              <a:rPr sz="3600" spc="1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homes</a:t>
            </a:r>
            <a:r>
              <a:rPr sz="3600" spc="-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and</a:t>
            </a:r>
            <a:r>
              <a:rPr sz="3600" spc="1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5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f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amilies with</a:t>
            </a:r>
            <a:r>
              <a:rPr sz="3600" spc="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sca</a:t>
            </a:r>
            <a:r>
              <a:rPr sz="3600" spc="-7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ce</a:t>
            </a:r>
            <a:r>
              <a:rPr sz="3600" spc="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resou</a:t>
            </a:r>
            <a:r>
              <a:rPr sz="3600" spc="-7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ces</a:t>
            </a:r>
            <a:endParaRPr sz="3600" dirty="0">
              <a:solidFill>
                <a:schemeClr val="bg1"/>
              </a:solidFill>
              <a:latin typeface="Eras Demi ITC" panose="020B0805030504020804" pitchFamily="34" charset="0"/>
              <a:cs typeface="Gill Sans Ultra Bold Condensed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 dirty="0">
              <a:solidFill>
                <a:schemeClr val="bg1"/>
              </a:solidFill>
              <a:latin typeface="Eras Demi ITC" panose="020B0805030504020804" pitchFamily="34" charset="0"/>
            </a:endParaRPr>
          </a:p>
          <a:p>
            <a:pPr marL="12700" marR="894715" indent="-635"/>
            <a:r>
              <a:rPr sz="3400" dirty="0">
                <a:solidFill>
                  <a:schemeClr val="bg1"/>
                </a:solidFill>
                <a:latin typeface="Eras Demi ITC" panose="020B0805030504020804" pitchFamily="34" charset="0"/>
                <a:cs typeface="Arial"/>
              </a:rPr>
              <a:t>•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Often</a:t>
            </a:r>
            <a:r>
              <a:rPr sz="3600" spc="-1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5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f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aced</a:t>
            </a:r>
            <a:r>
              <a:rPr sz="3600" spc="1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p</a:t>
            </a:r>
            <a:r>
              <a:rPr sz="3600" spc="-15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o</a:t>
            </a:r>
            <a:r>
              <a:rPr sz="3600" spc="-11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v</a:t>
            </a:r>
            <a:r>
              <a:rPr sz="3600" spc="-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e</a:t>
            </a:r>
            <a:r>
              <a:rPr sz="3600" spc="7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ty</a:t>
            </a:r>
            <a:r>
              <a:rPr sz="3600" spc="2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and</a:t>
            </a:r>
            <a:r>
              <a:rPr sz="3600" spc="-1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hunger</a:t>
            </a:r>
            <a:endParaRPr sz="3600" dirty="0">
              <a:solidFill>
                <a:schemeClr val="bg1"/>
              </a:solidFill>
              <a:latin typeface="Eras Demi ITC" panose="020B0805030504020804" pitchFamily="34" charset="0"/>
              <a:cs typeface="Gill Sans Ultra Bold Condensed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 dirty="0">
              <a:solidFill>
                <a:schemeClr val="bg1"/>
              </a:solidFill>
              <a:latin typeface="Eras Demi ITC" panose="020B0805030504020804" pitchFamily="34" charset="0"/>
            </a:endParaRPr>
          </a:p>
          <a:p>
            <a:pPr marL="12700" marR="385445" indent="-635"/>
            <a:r>
              <a:rPr sz="3400" dirty="0">
                <a:solidFill>
                  <a:schemeClr val="bg1"/>
                </a:solidFill>
                <a:latin typeface="Eras Demi ITC" panose="020B0805030504020804" pitchFamily="34" charset="0"/>
                <a:cs typeface="Arial"/>
              </a:rPr>
              <a:t>•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Assumed</a:t>
            </a:r>
            <a:r>
              <a:rPr sz="3600" spc="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n</a:t>
            </a:r>
            <a:r>
              <a:rPr sz="3600" spc="-9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e</a:t>
            </a:r>
            <a:r>
              <a:rPr sz="3600" spc="-2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w </a:t>
            </a:r>
            <a:r>
              <a:rPr sz="3600" spc="-4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r</a:t>
            </a:r>
            <a:r>
              <a:rPr sz="3600" spc="-2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o</a:t>
            </a:r>
            <a:r>
              <a:rPr sz="360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les in agricultur</a:t>
            </a:r>
            <a:r>
              <a:rPr sz="3600" spc="3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e</a:t>
            </a:r>
            <a:r>
              <a:rPr sz="3600" spc="-1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,</a:t>
            </a:r>
            <a:r>
              <a:rPr sz="3600" spc="-204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nursing,</a:t>
            </a:r>
            <a:r>
              <a:rPr sz="3600" spc="-23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and</a:t>
            </a:r>
            <a:r>
              <a:rPr sz="3600" spc="1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in </a:t>
            </a:r>
            <a:r>
              <a:rPr sz="3600" spc="-185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w</a:t>
            </a:r>
            <a:r>
              <a:rPr sz="3600" spc="-2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ar</a:t>
            </a:r>
            <a:r>
              <a:rPr sz="3600" spc="1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 </a:t>
            </a:r>
            <a:r>
              <a:rPr sz="3600" dirty="0">
                <a:solidFill>
                  <a:schemeClr val="bg1"/>
                </a:solidFill>
                <a:latin typeface="Eras Demi ITC" panose="020B0805030504020804" pitchFamily="34" charset="0"/>
                <a:cs typeface="Gill Sans Ultra Bold Condensed"/>
              </a:rPr>
              <a:t>industries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457200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66FF"/>
                </a:solidFill>
                <a:latin typeface="Eras Demi ITC" panose="020B0805030504020804" pitchFamily="34" charset="0"/>
              </a:rPr>
              <a:t>WOMEN</a:t>
            </a:r>
            <a:endParaRPr lang="en-US" sz="3600" b="1" dirty="0">
              <a:solidFill>
                <a:srgbClr val="FF66FF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123</Words>
  <Application>Microsoft Office PowerPoint</Application>
  <PresentationFormat>Custom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Eras Demi ITC</vt:lpstr>
      <vt:lpstr>Gill Sans Ultra Bold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C. Rumans (rcrumans)</dc:creator>
  <cp:lastModifiedBy>Robert C. Rumans (rcrumans)</cp:lastModifiedBy>
  <cp:revision>4</cp:revision>
  <dcterms:created xsi:type="dcterms:W3CDTF">2015-01-07T10:57:31Z</dcterms:created>
  <dcterms:modified xsi:type="dcterms:W3CDTF">2016-01-07T03:50:56Z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2010-08-27T00:00:00Z</vt:filetime>
  </property>
  <property fmtid="{D5CDD505-2E9C-101B-9397-08002B2CF9AE}" pid="3" name="LastSaved">
    <vt:filetime>2015-01-07T00:00:00Z</vt:filetime>
  </property>
</Properties>
</file>