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800"/>
    <a:srgbClr val="76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1" y="4352544"/>
            <a:ext cx="967231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3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628073" y="477012"/>
            <a:ext cx="12557267" cy="5195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960951" y="462533"/>
            <a:ext cx="6316318" cy="245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628073" y="5908548"/>
            <a:ext cx="8806626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9434699" y="6137148"/>
            <a:ext cx="3750641" cy="102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628073" y="6373367"/>
            <a:ext cx="10433335" cy="521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11061407" y="6334505"/>
            <a:ext cx="2123933" cy="160020"/>
          </a:xfrm>
          <a:custGeom>
            <a:avLst/>
            <a:gdLst/>
            <a:ahLst/>
            <a:cxnLst/>
            <a:rect l="l" t="t" r="r" b="b"/>
            <a:pathLst>
              <a:path w="1546098" h="160020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020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8520852" y="6513576"/>
            <a:ext cx="4664487" cy="314706"/>
          </a:xfrm>
          <a:custGeom>
            <a:avLst/>
            <a:gdLst/>
            <a:ahLst/>
            <a:cxnLst/>
            <a:rect l="l" t="t" r="r" b="b"/>
            <a:pathLst>
              <a:path w="3395472" h="314705">
                <a:moveTo>
                  <a:pt x="3395472" y="0"/>
                </a:moveTo>
                <a:lnTo>
                  <a:pt x="0" y="247650"/>
                </a:lnTo>
                <a:lnTo>
                  <a:pt x="0" y="314706"/>
                </a:lnTo>
                <a:lnTo>
                  <a:pt x="339547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628073" y="6761989"/>
            <a:ext cx="7892781" cy="551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5201489" y="6875526"/>
            <a:ext cx="5483075" cy="438150"/>
          </a:xfrm>
          <a:custGeom>
            <a:avLst/>
            <a:gdLst/>
            <a:ahLst/>
            <a:cxnLst/>
            <a:rect l="l" t="t" r="r" b="b"/>
            <a:pathLst>
              <a:path w="3991355" h="438150">
                <a:moveTo>
                  <a:pt x="3991355" y="323850"/>
                </a:moveTo>
                <a:lnTo>
                  <a:pt x="3583685" y="0"/>
                </a:lnTo>
                <a:lnTo>
                  <a:pt x="0" y="438150"/>
                </a:lnTo>
                <a:lnTo>
                  <a:pt x="3460241" y="438150"/>
                </a:lnTo>
                <a:lnTo>
                  <a:pt x="3991355" y="32385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10123485" y="6600444"/>
            <a:ext cx="3061855" cy="598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11598409" y="5459729"/>
            <a:ext cx="1586930" cy="381000"/>
          </a:xfrm>
          <a:custGeom>
            <a:avLst/>
            <a:gdLst/>
            <a:ahLst/>
            <a:cxnLst/>
            <a:rect l="l" t="t" r="r" b="b"/>
            <a:pathLst>
              <a:path w="1155192" h="381000">
                <a:moveTo>
                  <a:pt x="1155192" y="381000"/>
                </a:moveTo>
                <a:lnTo>
                  <a:pt x="0" y="0"/>
                </a:lnTo>
                <a:lnTo>
                  <a:pt x="0" y="9906"/>
                </a:lnTo>
                <a:lnTo>
                  <a:pt x="1155192" y="38100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628073" y="2817115"/>
            <a:ext cx="10970336" cy="26525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11598409" y="5298948"/>
            <a:ext cx="1586930" cy="503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628073" y="1912621"/>
            <a:ext cx="10970336" cy="34709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5633813" y="465836"/>
            <a:ext cx="6886816" cy="431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12480853" y="4748022"/>
            <a:ext cx="704487" cy="4739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12572968" y="4565903"/>
            <a:ext cx="612371" cy="531876"/>
          </a:xfrm>
          <a:custGeom>
            <a:avLst/>
            <a:gdLst/>
            <a:ahLst/>
            <a:cxnLst/>
            <a:rect l="l" t="t" r="r" b="b"/>
            <a:pathLst>
              <a:path w="445770" h="531876">
                <a:moveTo>
                  <a:pt x="445770" y="531876"/>
                </a:moveTo>
                <a:lnTo>
                  <a:pt x="445770" y="275081"/>
                </a:lnTo>
                <a:lnTo>
                  <a:pt x="152400" y="0"/>
                </a:lnTo>
                <a:lnTo>
                  <a:pt x="0" y="143255"/>
                </a:lnTo>
                <a:lnTo>
                  <a:pt x="445770" y="531876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5980298" y="457201"/>
            <a:ext cx="6858554" cy="42519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12580968" y="4249750"/>
            <a:ext cx="174941" cy="1347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6" name="bk object 36"/>
          <p:cNvSpPr/>
          <p:nvPr/>
        </p:nvSpPr>
        <p:spPr>
          <a:xfrm>
            <a:off x="11496871" y="3455161"/>
            <a:ext cx="541188" cy="38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7" name="bk object 37"/>
          <p:cNvSpPr/>
          <p:nvPr/>
        </p:nvSpPr>
        <p:spPr>
          <a:xfrm>
            <a:off x="11369162" y="3366261"/>
            <a:ext cx="164346" cy="88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8" name="bk object 38"/>
          <p:cNvSpPr/>
          <p:nvPr/>
        </p:nvSpPr>
        <p:spPr>
          <a:xfrm>
            <a:off x="11241456" y="3277361"/>
            <a:ext cx="173765" cy="889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39" name="bk object 39"/>
          <p:cNvSpPr/>
          <p:nvPr/>
        </p:nvSpPr>
        <p:spPr>
          <a:xfrm>
            <a:off x="10859378" y="2985261"/>
            <a:ext cx="436509" cy="292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0" name="bk object 40"/>
          <p:cNvSpPr/>
          <p:nvPr/>
        </p:nvSpPr>
        <p:spPr>
          <a:xfrm>
            <a:off x="10731669" y="2896361"/>
            <a:ext cx="178999" cy="88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1" name="bk object 41"/>
          <p:cNvSpPr/>
          <p:nvPr/>
        </p:nvSpPr>
        <p:spPr>
          <a:xfrm>
            <a:off x="10603960" y="2807461"/>
            <a:ext cx="188422" cy="88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2" name="bk object 42"/>
          <p:cNvSpPr/>
          <p:nvPr/>
        </p:nvSpPr>
        <p:spPr>
          <a:xfrm>
            <a:off x="9966468" y="2337561"/>
            <a:ext cx="203075" cy="88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3" name="bk object 43"/>
          <p:cNvSpPr/>
          <p:nvPr/>
        </p:nvSpPr>
        <p:spPr>
          <a:xfrm>
            <a:off x="9839807" y="2248661"/>
            <a:ext cx="210403" cy="889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4" name="bk object 44"/>
          <p:cNvSpPr/>
          <p:nvPr/>
        </p:nvSpPr>
        <p:spPr>
          <a:xfrm>
            <a:off x="8691479" y="1397761"/>
            <a:ext cx="350673" cy="1905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5" name="bk object 45"/>
          <p:cNvSpPr/>
          <p:nvPr/>
        </p:nvSpPr>
        <p:spPr>
          <a:xfrm>
            <a:off x="7544201" y="559562"/>
            <a:ext cx="252275" cy="88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6" name="bk object 46"/>
          <p:cNvSpPr/>
          <p:nvPr/>
        </p:nvSpPr>
        <p:spPr>
          <a:xfrm>
            <a:off x="7415445" y="457962"/>
            <a:ext cx="262744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7" name="bk object 47"/>
          <p:cNvSpPr/>
          <p:nvPr/>
        </p:nvSpPr>
        <p:spPr>
          <a:xfrm>
            <a:off x="13144514" y="4505705"/>
            <a:ext cx="40825" cy="312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8" name="bk object 48"/>
          <p:cNvSpPr/>
          <p:nvPr/>
        </p:nvSpPr>
        <p:spPr>
          <a:xfrm>
            <a:off x="13002152" y="4386072"/>
            <a:ext cx="158065" cy="11963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49" name="bk object 49"/>
          <p:cNvSpPr/>
          <p:nvPr/>
        </p:nvSpPr>
        <p:spPr>
          <a:xfrm>
            <a:off x="12847228" y="1806701"/>
            <a:ext cx="338111" cy="819150"/>
          </a:xfrm>
          <a:custGeom>
            <a:avLst/>
            <a:gdLst/>
            <a:ahLst/>
            <a:cxnLst/>
            <a:rect l="l" t="t" r="r" b="b"/>
            <a:pathLst>
              <a:path w="246125" h="819150">
                <a:moveTo>
                  <a:pt x="246125" y="819150"/>
                </a:moveTo>
                <a:lnTo>
                  <a:pt x="246125" y="323850"/>
                </a:lnTo>
                <a:lnTo>
                  <a:pt x="122681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D49C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0" name="bk object 50"/>
          <p:cNvSpPr/>
          <p:nvPr/>
        </p:nvSpPr>
        <p:spPr>
          <a:xfrm>
            <a:off x="11868482" y="612902"/>
            <a:ext cx="1147278" cy="14985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1" name="bk object 51"/>
          <p:cNvSpPr/>
          <p:nvPr/>
        </p:nvSpPr>
        <p:spPr>
          <a:xfrm>
            <a:off x="12497601" y="596137"/>
            <a:ext cx="675177" cy="11252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2" name="bk object 52"/>
          <p:cNvSpPr/>
          <p:nvPr/>
        </p:nvSpPr>
        <p:spPr>
          <a:xfrm>
            <a:off x="13054492" y="1494283"/>
            <a:ext cx="130848" cy="493775"/>
          </a:xfrm>
          <a:custGeom>
            <a:avLst/>
            <a:gdLst/>
            <a:ahLst/>
            <a:cxnLst/>
            <a:rect l="l" t="t" r="r" b="b"/>
            <a:pathLst>
              <a:path w="95250" h="493775">
                <a:moveTo>
                  <a:pt x="95250" y="493775"/>
                </a:moveTo>
                <a:lnTo>
                  <a:pt x="95249" y="9143"/>
                </a:lnTo>
                <a:lnTo>
                  <a:pt x="86105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D49C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3" name="bk object 53"/>
          <p:cNvSpPr/>
          <p:nvPr/>
        </p:nvSpPr>
        <p:spPr>
          <a:xfrm>
            <a:off x="633305" y="2999995"/>
            <a:ext cx="12543659" cy="29580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4" name="bk object 54"/>
          <p:cNvSpPr/>
          <p:nvPr/>
        </p:nvSpPr>
        <p:spPr>
          <a:xfrm>
            <a:off x="13176966" y="5987035"/>
            <a:ext cx="12561" cy="9143"/>
          </a:xfrm>
          <a:custGeom>
            <a:avLst/>
            <a:gdLst/>
            <a:ahLst/>
            <a:cxnLst/>
            <a:rect l="l" t="t" r="r" b="b"/>
            <a:pathLst>
              <a:path w="9144" h="9144">
                <a:moveTo>
                  <a:pt x="9144" y="9143"/>
                </a:moveTo>
                <a:lnTo>
                  <a:pt x="0" y="0"/>
                </a:lnTo>
                <a:lnTo>
                  <a:pt x="0" y="9143"/>
                </a:lnTo>
                <a:lnTo>
                  <a:pt x="9144" y="9143"/>
                </a:lnTo>
                <a:close/>
              </a:path>
            </a:pathLst>
          </a:custGeom>
          <a:solidFill>
            <a:srgbClr val="18FF00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5" name="bk object 55"/>
          <p:cNvSpPr/>
          <p:nvPr/>
        </p:nvSpPr>
        <p:spPr>
          <a:xfrm>
            <a:off x="633306" y="3874771"/>
            <a:ext cx="12543658" cy="212140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6" name="bk object 56"/>
          <p:cNvSpPr/>
          <p:nvPr/>
        </p:nvSpPr>
        <p:spPr>
          <a:xfrm>
            <a:off x="633306" y="5501641"/>
            <a:ext cx="12543658" cy="65684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7" name="bk object 57"/>
          <p:cNvSpPr/>
          <p:nvPr/>
        </p:nvSpPr>
        <p:spPr>
          <a:xfrm>
            <a:off x="3457540" y="457201"/>
            <a:ext cx="9719424" cy="504367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8" name="bk object 58"/>
          <p:cNvSpPr/>
          <p:nvPr/>
        </p:nvSpPr>
        <p:spPr>
          <a:xfrm>
            <a:off x="10392509" y="459740"/>
            <a:ext cx="2784456" cy="32893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59" name="bk object 59"/>
          <p:cNvSpPr/>
          <p:nvPr/>
        </p:nvSpPr>
        <p:spPr>
          <a:xfrm>
            <a:off x="628073" y="3048761"/>
            <a:ext cx="8003740" cy="20840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60" name="bk object 60"/>
          <p:cNvSpPr/>
          <p:nvPr/>
        </p:nvSpPr>
        <p:spPr>
          <a:xfrm>
            <a:off x="8579473" y="4895088"/>
            <a:ext cx="4605867" cy="110261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61" name="bk object 61"/>
          <p:cNvSpPr/>
          <p:nvPr/>
        </p:nvSpPr>
        <p:spPr>
          <a:xfrm>
            <a:off x="833243" y="527305"/>
            <a:ext cx="12151112" cy="663854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5800"/>
            </a:gs>
            <a:gs pos="100000">
              <a:srgbClr val="CB98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7162" y="461009"/>
            <a:ext cx="11543277" cy="10978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174" y="1709674"/>
            <a:ext cx="12261249" cy="39456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5" y="7228332"/>
            <a:ext cx="4421631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youtube.com/watch?v=BvA0J_2ZpI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3175000" y="4572000"/>
            <a:ext cx="7318375" cy="1832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/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Th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e</a:t>
            </a:r>
            <a:r>
              <a:rPr sz="40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Emancipatio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n</a:t>
            </a:r>
            <a:r>
              <a:rPr sz="40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Proclamation an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d</a:t>
            </a:r>
            <a:r>
              <a:rPr sz="40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th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e</a:t>
            </a:r>
            <a:r>
              <a:rPr sz="40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principle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s</a:t>
            </a:r>
            <a:r>
              <a:rPr sz="40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outline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d</a:t>
            </a:r>
            <a:r>
              <a:rPr sz="40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in Lincoln’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s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Gettysbur</a:t>
            </a:r>
            <a:r>
              <a:rPr sz="40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g</a:t>
            </a:r>
            <a:r>
              <a:rPr sz="40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Address</a:t>
            </a:r>
            <a:endParaRPr sz="4000" dirty="0">
              <a:solidFill>
                <a:schemeClr val="bg1"/>
              </a:solidFill>
              <a:latin typeface="Berlin Sans FB Demi"/>
              <a:cs typeface="Berlin Sans FB Dem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2800" y="457200"/>
            <a:ext cx="1361440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VUS.7c</a:t>
            </a:r>
            <a:endParaRPr sz="3600" dirty="0">
              <a:latin typeface="Berlin Sans FB Demi"/>
              <a:cs typeface="Berlin Sans FB Dem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902" y="1676400"/>
            <a:ext cx="12420600" cy="2747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12550"/>
              </a:avLst>
            </a:prstTxWarp>
            <a:spAutoFit/>
          </a:bodyPr>
          <a:lstStyle/>
          <a:p>
            <a:pPr algn="ctr"/>
            <a:r>
              <a:rPr lang="en-US" sz="1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Civil War</a:t>
            </a:r>
            <a:endParaRPr lang="en-US" sz="1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8692649" y="1524000"/>
            <a:ext cx="4897373" cy="4963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96088" y="152400"/>
            <a:ext cx="13393934" cy="1097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ct val="100000"/>
              </a:lnSpc>
            </a:pPr>
            <a:r>
              <a:rPr sz="3600" spc="-25" dirty="0">
                <a:solidFill>
                  <a:schemeClr val="bg1"/>
                </a:solidFill>
                <a:latin typeface="Algerian"/>
                <a:cs typeface="Algerian"/>
              </a:rPr>
              <a:t>KEEP</a:t>
            </a:r>
            <a:r>
              <a:rPr sz="3600" spc="-10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3600" spc="-25" dirty="0">
                <a:solidFill>
                  <a:schemeClr val="bg1"/>
                </a:solidFill>
                <a:latin typeface="Algerian"/>
                <a:cs typeface="Algerian"/>
              </a:rPr>
              <a:t>THESE</a:t>
            </a:r>
            <a:r>
              <a:rPr sz="3600" spc="-10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3600" spc="-25" dirty="0">
                <a:solidFill>
                  <a:schemeClr val="bg1"/>
                </a:solidFill>
                <a:latin typeface="Algerian"/>
                <a:cs typeface="Algerian"/>
              </a:rPr>
              <a:t>QUESTIONS</a:t>
            </a:r>
            <a:r>
              <a:rPr sz="3600" spc="-5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Algerian"/>
                <a:cs typeface="Algerian"/>
              </a:rPr>
              <a:t>IN</a:t>
            </a:r>
            <a:r>
              <a:rPr sz="3600" spc="-10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3600" spc="-25" dirty="0">
                <a:solidFill>
                  <a:schemeClr val="bg1"/>
                </a:solidFill>
                <a:latin typeface="Algerian"/>
                <a:cs typeface="Algerian"/>
              </a:rPr>
              <a:t>MIND</a:t>
            </a:r>
            <a:r>
              <a:rPr sz="3600" spc="-15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3600" spc="-25" dirty="0">
                <a:solidFill>
                  <a:schemeClr val="bg1"/>
                </a:solidFill>
                <a:latin typeface="Algerian"/>
                <a:cs typeface="Algerian"/>
              </a:rPr>
              <a:t>AS</a:t>
            </a:r>
            <a:r>
              <a:rPr sz="3600" spc="-10" dirty="0">
                <a:solidFill>
                  <a:schemeClr val="bg1"/>
                </a:solidFill>
                <a:latin typeface="Algerian"/>
                <a:cs typeface="Algerian"/>
              </a:rPr>
              <a:t> YOU </a:t>
            </a:r>
            <a:r>
              <a:rPr sz="3600" spc="-25" dirty="0">
                <a:solidFill>
                  <a:schemeClr val="bg1"/>
                </a:solidFill>
                <a:latin typeface="Algerian"/>
                <a:cs typeface="Algerian"/>
              </a:rPr>
              <a:t>VIEW</a:t>
            </a:r>
            <a:r>
              <a:rPr sz="3600" spc="-5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Algerian"/>
                <a:cs typeface="Algerian"/>
              </a:rPr>
              <a:t>THIS</a:t>
            </a:r>
            <a:r>
              <a:rPr sz="3600" spc="-5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3600" spc="-25" dirty="0">
                <a:solidFill>
                  <a:schemeClr val="bg1"/>
                </a:solidFill>
                <a:latin typeface="Algerian"/>
                <a:cs typeface="Algerian"/>
              </a:rPr>
              <a:t>PRESENTATION:</a:t>
            </a:r>
            <a:endParaRPr sz="3600" dirty="0">
              <a:solidFill>
                <a:schemeClr val="bg1"/>
              </a:solidFill>
              <a:latin typeface="Algerian"/>
              <a:cs typeface="Algeri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3200" y="1493520"/>
            <a:ext cx="8153400" cy="4479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buFont typeface="Arial" panose="020B0604020202020204" pitchFamily="34" charset="0"/>
              <a:buChar char="•"/>
            </a:pPr>
            <a:r>
              <a:rPr sz="32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Ho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w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did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the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idea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s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expressed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in</a:t>
            </a:r>
            <a:r>
              <a:rPr sz="32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32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Emancipation Proclamation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and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the Gettysburg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Address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support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the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North’s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war</a:t>
            </a:r>
            <a:r>
              <a:rPr sz="32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aims?</a:t>
            </a:r>
            <a:endParaRPr lang="en-US" sz="3200" dirty="0">
              <a:solidFill>
                <a:schemeClr val="bg1"/>
              </a:solidFill>
              <a:latin typeface="Berlin Sans FB Demi"/>
              <a:cs typeface="Berlin Sans FB Demi"/>
            </a:endParaRPr>
          </a:p>
          <a:p>
            <a:pPr marL="469900" marR="12700" indent="-457200">
              <a:buFont typeface="Arial" panose="020B0604020202020204" pitchFamily="34" charset="0"/>
              <a:buChar char="•"/>
            </a:pPr>
            <a:r>
              <a:rPr sz="3200" b="1" spc="-20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What</a:t>
            </a:r>
            <a:r>
              <a:rPr sz="3200" b="1" spc="1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was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Lincoln’s</a:t>
            </a:r>
            <a:r>
              <a:rPr sz="32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vision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of the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American</a:t>
            </a:r>
            <a:r>
              <a:rPr sz="3200" b="1" spc="3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nation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as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professed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i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n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Gettysburg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Address?</a:t>
            </a:r>
            <a:endParaRPr sz="3200" dirty="0">
              <a:solidFill>
                <a:schemeClr val="bg1"/>
              </a:solidFill>
              <a:latin typeface="Berlin Sans FB Demi"/>
              <a:cs typeface="Berlin Sans FB Dem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7975600" y="2286000"/>
            <a:ext cx="5516496" cy="3282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31800" y="381000"/>
            <a:ext cx="8221345" cy="671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400" spc="-25" dirty="0">
                <a:solidFill>
                  <a:schemeClr val="bg1"/>
                </a:solidFill>
                <a:latin typeface="Algerian"/>
                <a:cs typeface="Algerian"/>
              </a:rPr>
              <a:t>EMANCIPATIO</a:t>
            </a:r>
            <a:r>
              <a:rPr sz="4400" spc="-30" dirty="0">
                <a:solidFill>
                  <a:schemeClr val="bg1"/>
                </a:solidFill>
                <a:latin typeface="Algerian"/>
                <a:cs typeface="Algerian"/>
              </a:rPr>
              <a:t>N</a:t>
            </a:r>
            <a:r>
              <a:rPr sz="4400" spc="15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4400" spc="-25" dirty="0">
                <a:solidFill>
                  <a:schemeClr val="bg1"/>
                </a:solidFill>
                <a:latin typeface="Algerian"/>
                <a:cs typeface="Algerian"/>
              </a:rPr>
              <a:t>PROCLAMATION</a:t>
            </a:r>
            <a:endParaRPr sz="4400" dirty="0">
              <a:solidFill>
                <a:schemeClr val="bg1"/>
              </a:solidFill>
              <a:latin typeface="Algerian"/>
              <a:cs typeface="Algeri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8216" y="1514829"/>
            <a:ext cx="7212584" cy="5552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76835" indent="-457200">
              <a:buFont typeface="Arial" panose="020B0604020202020204" pitchFamily="34" charset="0"/>
              <a:buChar char="•"/>
            </a:pPr>
            <a:r>
              <a:rPr sz="32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Cam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e</a:t>
            </a:r>
            <a:r>
              <a:rPr sz="32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afte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r</a:t>
            </a:r>
            <a:r>
              <a:rPr sz="32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the Battle</a:t>
            </a:r>
            <a:r>
              <a:rPr sz="32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o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f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Antietam;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it </a:t>
            </a:r>
            <a:r>
              <a:rPr sz="32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wa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s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 military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,</a:t>
            </a:r>
            <a:r>
              <a:rPr sz="32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politica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l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and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foreign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affairs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policy.</a:t>
            </a:r>
            <a:endParaRPr lang="en-US" sz="3200" dirty="0">
              <a:solidFill>
                <a:schemeClr val="bg1"/>
              </a:solidFill>
              <a:latin typeface="Berlin Sans FB Demi"/>
              <a:cs typeface="Berlin Sans FB Demi"/>
            </a:endParaRPr>
          </a:p>
          <a:p>
            <a:pPr marL="469900" marR="76835" indent="-457200">
              <a:buFont typeface="Arial" panose="020B0604020202020204" pitchFamily="34" charset="0"/>
              <a:buChar char="•"/>
            </a:pPr>
            <a:r>
              <a:rPr sz="3200" b="1" spc="-2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Free</a:t>
            </a:r>
            <a:r>
              <a:rPr sz="3200" b="1" spc="-20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d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only</a:t>
            </a:r>
            <a:r>
              <a:rPr sz="32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those slave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s</a:t>
            </a:r>
            <a:r>
              <a:rPr sz="32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located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in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"rebelling"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states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(seceded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Southern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states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)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–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no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t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borde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r</a:t>
            </a:r>
            <a:r>
              <a:rPr sz="3200" b="1" spc="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states- hoping</a:t>
            </a:r>
            <a:r>
              <a:rPr sz="32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to</a:t>
            </a:r>
            <a:r>
              <a:rPr sz="32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encourag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e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slave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 insurrection,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military</a:t>
            </a:r>
            <a:r>
              <a:rPr sz="32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goal.</a:t>
            </a:r>
            <a:endParaRPr lang="en-US" sz="3200" dirty="0">
              <a:solidFill>
                <a:schemeClr val="bg1"/>
              </a:solidFill>
              <a:latin typeface="Berlin Sans FB Demi"/>
              <a:cs typeface="Berlin Sans FB Demi"/>
            </a:endParaRPr>
          </a:p>
          <a:p>
            <a:pPr marL="469900" marR="76835" indent="-457200">
              <a:buFont typeface="Arial" panose="020B0604020202020204" pitchFamily="34" charset="0"/>
              <a:buChar char="•"/>
            </a:pPr>
            <a:r>
              <a:rPr sz="3200" b="1" spc="-1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It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also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allowe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d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fo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r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the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enlistmen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t</a:t>
            </a:r>
            <a:r>
              <a:rPr sz="32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of African</a:t>
            </a:r>
            <a:r>
              <a:rPr sz="3200" b="1" spc="1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America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n</a:t>
            </a:r>
            <a:r>
              <a:rPr sz="3200" b="1" spc="2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soldier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s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i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n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32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 Union</a:t>
            </a:r>
            <a:r>
              <a:rPr sz="32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32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Army</a:t>
            </a:r>
            <a:endParaRPr sz="3200" dirty="0">
              <a:solidFill>
                <a:schemeClr val="bg1"/>
              </a:solidFill>
              <a:latin typeface="Berlin Sans FB Demi"/>
              <a:cs typeface="Berlin Sans FB Dem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8051800" y="1524000"/>
            <a:ext cx="5441441" cy="3288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31800" y="381000"/>
            <a:ext cx="8221345" cy="671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400" spc="-25" dirty="0">
                <a:solidFill>
                  <a:schemeClr val="bg1"/>
                </a:solidFill>
                <a:latin typeface="Algerian"/>
                <a:cs typeface="Algerian"/>
              </a:rPr>
              <a:t>EMANCIPATIO</a:t>
            </a:r>
            <a:r>
              <a:rPr sz="4400" spc="-30" dirty="0">
                <a:solidFill>
                  <a:schemeClr val="bg1"/>
                </a:solidFill>
                <a:latin typeface="Algerian"/>
                <a:cs typeface="Algerian"/>
              </a:rPr>
              <a:t>N</a:t>
            </a:r>
            <a:r>
              <a:rPr sz="4400" spc="15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4400" spc="-25" dirty="0">
                <a:solidFill>
                  <a:schemeClr val="bg1"/>
                </a:solidFill>
                <a:latin typeface="Algerian"/>
                <a:cs typeface="Algerian"/>
              </a:rPr>
              <a:t>PROCLAMATION</a:t>
            </a:r>
            <a:endParaRPr sz="4400" dirty="0">
              <a:solidFill>
                <a:schemeClr val="bg1"/>
              </a:solidFill>
              <a:latin typeface="Algerian"/>
              <a:cs typeface="Algeri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1800" y="1255013"/>
            <a:ext cx="7391400" cy="61348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1500" marR="12700" indent="-571500">
              <a:buFont typeface="Arial" panose="020B0604020202020204" pitchFamily="34" charset="0"/>
              <a:buChar char="•"/>
            </a:pP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Made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the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destruction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of slavery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a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Northern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war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 aim-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a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political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goal</a:t>
            </a:r>
            <a:r>
              <a:rPr sz="3600" b="1" spc="-20" dirty="0" smtClean="0">
                <a:solidFill>
                  <a:srgbClr val="FFFFFF"/>
                </a:solidFill>
                <a:latin typeface="Berlin Sans FB Demi"/>
                <a:cs typeface="Berlin Sans FB Demi"/>
              </a:rPr>
              <a:t>.</a:t>
            </a:r>
            <a:endParaRPr lang="en-US" sz="3600" b="1" spc="-20" dirty="0" smtClean="0">
              <a:solidFill>
                <a:srgbClr val="FFFFFF"/>
              </a:solidFill>
              <a:latin typeface="Berlin Sans FB Demi"/>
              <a:cs typeface="Berlin Sans FB Demi"/>
            </a:endParaRPr>
          </a:p>
          <a:p>
            <a:pPr marL="571500" marR="12700" indent="-571500">
              <a:buFont typeface="Arial" panose="020B0604020202020204" pitchFamily="34" charset="0"/>
              <a:buChar char="•"/>
            </a:pP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Discouraged</a:t>
            </a:r>
            <a:r>
              <a:rPr lang="en-US"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any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 interference</a:t>
            </a:r>
            <a:r>
              <a:rPr lang="en-US"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of</a:t>
            </a:r>
            <a:r>
              <a:rPr lang="en-US"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foreign governments-</a:t>
            </a:r>
            <a:r>
              <a:rPr lang="en-US"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as France and</a:t>
            </a:r>
            <a:r>
              <a:rPr lang="en-US"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Britain</a:t>
            </a:r>
            <a:r>
              <a:rPr lang="en-US"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were</a:t>
            </a:r>
            <a:r>
              <a:rPr lang="en-US"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opposed</a:t>
            </a:r>
            <a:r>
              <a:rPr lang="en-US"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to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slavery- they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would not</a:t>
            </a:r>
            <a:r>
              <a:rPr lang="en-US"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assist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the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Confederacy (foreign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policy).</a:t>
            </a:r>
            <a:endParaRPr lang="en-US" sz="3600" dirty="0">
              <a:latin typeface="Berlin Sans FB Demi"/>
              <a:cs typeface="Berlin Sans FB Demi"/>
            </a:endParaRPr>
          </a:p>
          <a:p>
            <a:pPr marR="12700"/>
            <a:endParaRPr sz="3600" dirty="0">
              <a:latin typeface="Berlin Sans FB Demi"/>
              <a:cs typeface="Berlin Sans FB Dem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51799" y="5105400"/>
            <a:ext cx="5441441" cy="1386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Here</a:t>
            </a:r>
            <a:r>
              <a:rPr b="1" dirty="0">
                <a:solidFill>
                  <a:srgbClr val="FFC000"/>
                </a:solidFill>
                <a:latin typeface="Comic Sans MS"/>
                <a:cs typeface="Comic Sans MS"/>
              </a:rPr>
              <a:t>, </a:t>
            </a:r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Lincoln </a:t>
            </a:r>
            <a:r>
              <a:rPr b="1" spc="-15" dirty="0">
                <a:solidFill>
                  <a:srgbClr val="FFC000"/>
                </a:solidFill>
                <a:latin typeface="Comic Sans MS"/>
                <a:cs typeface="Comic Sans MS"/>
              </a:rPr>
              <a:t>discusse</a:t>
            </a:r>
            <a:r>
              <a:rPr b="1" spc="-10" dirty="0">
                <a:solidFill>
                  <a:srgbClr val="FFC000"/>
                </a:solidFill>
                <a:latin typeface="Comic Sans MS"/>
                <a:cs typeface="Comic Sans MS"/>
              </a:rPr>
              <a:t>s</a:t>
            </a:r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b="1" spc="-15" dirty="0">
                <a:solidFill>
                  <a:srgbClr val="FFC000"/>
                </a:solidFill>
                <a:latin typeface="Comic Sans MS"/>
                <a:cs typeface="Comic Sans MS"/>
              </a:rPr>
              <a:t>the proclamatio</a:t>
            </a:r>
            <a:r>
              <a:rPr b="1" spc="-10" dirty="0">
                <a:solidFill>
                  <a:srgbClr val="FFC000"/>
                </a:solidFill>
                <a:latin typeface="Comic Sans MS"/>
                <a:cs typeface="Comic Sans MS"/>
              </a:rPr>
              <a:t>n</a:t>
            </a:r>
            <a:r>
              <a:rPr b="1" spc="-15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wit</a:t>
            </a:r>
            <a:r>
              <a:rPr b="1" dirty="0">
                <a:solidFill>
                  <a:srgbClr val="FFC000"/>
                </a:solidFill>
                <a:latin typeface="Comic Sans MS"/>
                <a:cs typeface="Comic Sans MS"/>
              </a:rPr>
              <a:t>h</a:t>
            </a:r>
            <a:r>
              <a:rPr b="1" spc="5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b="1" spc="-15" dirty="0">
                <a:solidFill>
                  <a:srgbClr val="FFC000"/>
                </a:solidFill>
                <a:latin typeface="Comic Sans MS"/>
                <a:cs typeface="Comic Sans MS"/>
              </a:rPr>
              <a:t>his cabine</a:t>
            </a:r>
            <a:r>
              <a:rPr b="1" dirty="0">
                <a:solidFill>
                  <a:srgbClr val="FFC000"/>
                </a:solidFill>
                <a:latin typeface="Comic Sans MS"/>
                <a:cs typeface="Comic Sans MS"/>
              </a:rPr>
              <a:t>t</a:t>
            </a:r>
            <a:r>
              <a:rPr b="1" spc="-15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C000"/>
                </a:solidFill>
                <a:latin typeface="Comic Sans MS"/>
                <a:cs typeface="Comic Sans MS"/>
              </a:rPr>
              <a:t>– </a:t>
            </a:r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t</a:t>
            </a:r>
            <a:r>
              <a:rPr b="1" spc="-20" dirty="0">
                <a:solidFill>
                  <a:srgbClr val="FFC000"/>
                </a:solidFill>
                <a:latin typeface="Comic Sans MS"/>
                <a:cs typeface="Comic Sans MS"/>
              </a:rPr>
              <a:t>he</a:t>
            </a:r>
            <a:r>
              <a:rPr b="1" spc="-10" dirty="0">
                <a:solidFill>
                  <a:srgbClr val="FFC000"/>
                </a:solidFill>
                <a:latin typeface="Comic Sans MS"/>
                <a:cs typeface="Comic Sans MS"/>
              </a:rPr>
              <a:t>y</a:t>
            </a:r>
            <a:r>
              <a:rPr b="1" spc="5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didn’t </a:t>
            </a:r>
            <a:r>
              <a:rPr b="1" spc="-15" dirty="0">
                <a:solidFill>
                  <a:srgbClr val="FFC000"/>
                </a:solidFill>
                <a:latin typeface="Comic Sans MS"/>
                <a:cs typeface="Comic Sans MS"/>
              </a:rPr>
              <a:t>reall</a:t>
            </a:r>
            <a:r>
              <a:rPr b="1" spc="-10" dirty="0">
                <a:solidFill>
                  <a:srgbClr val="FFC000"/>
                </a:solidFill>
                <a:latin typeface="Comic Sans MS"/>
                <a:cs typeface="Comic Sans MS"/>
              </a:rPr>
              <a:t>y</a:t>
            </a:r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 lik</a:t>
            </a:r>
            <a:r>
              <a:rPr b="1" dirty="0">
                <a:solidFill>
                  <a:srgbClr val="FFC000"/>
                </a:solidFill>
                <a:latin typeface="Comic Sans MS"/>
                <a:cs typeface="Comic Sans MS"/>
              </a:rPr>
              <a:t>e</a:t>
            </a:r>
            <a:r>
              <a:rPr b="1" spc="-10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b="1" spc="-15" dirty="0">
                <a:solidFill>
                  <a:srgbClr val="FFC000"/>
                </a:solidFill>
                <a:latin typeface="Comic Sans MS"/>
                <a:cs typeface="Comic Sans MS"/>
              </a:rPr>
              <a:t>th</a:t>
            </a:r>
            <a:r>
              <a:rPr b="1" spc="-10" dirty="0">
                <a:solidFill>
                  <a:srgbClr val="FFC000"/>
                </a:solidFill>
                <a:latin typeface="Comic Sans MS"/>
                <a:cs typeface="Comic Sans MS"/>
              </a:rPr>
              <a:t>e</a:t>
            </a:r>
            <a:r>
              <a:rPr b="1" spc="-5" dirty="0">
                <a:solidFill>
                  <a:srgbClr val="FFC000"/>
                </a:solidFill>
                <a:latin typeface="Comic Sans MS"/>
                <a:cs typeface="Comic Sans MS"/>
              </a:rPr>
              <a:t> idea!</a:t>
            </a:r>
            <a:endParaRPr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142390" y="302312"/>
            <a:ext cx="7610344" cy="1097802"/>
          </a:xfrm>
          <a:prstGeom prst="rect">
            <a:avLst/>
          </a:prstGeom>
        </p:spPr>
        <p:txBody>
          <a:bodyPr vert="horz" wrap="square" lIns="0" tIns="204216" rIns="0" bIns="0" rtlCol="0">
            <a:noAutofit/>
          </a:bodyPr>
          <a:lstStyle/>
          <a:p>
            <a:pPr marL="33655">
              <a:lnSpc>
                <a:spcPct val="100000"/>
              </a:lnSpc>
            </a:pPr>
            <a:r>
              <a:rPr sz="5700" spc="-210" dirty="0">
                <a:solidFill>
                  <a:schemeClr val="bg1"/>
                </a:solidFill>
                <a:latin typeface="Algerian"/>
                <a:cs typeface="Algerian"/>
              </a:rPr>
              <a:t>GETTYSBUR</a:t>
            </a:r>
            <a:r>
              <a:rPr sz="5700" spc="-235" dirty="0">
                <a:solidFill>
                  <a:schemeClr val="bg1"/>
                </a:solidFill>
                <a:latin typeface="Algerian"/>
                <a:cs typeface="Algerian"/>
              </a:rPr>
              <a:t>G</a:t>
            </a:r>
            <a:r>
              <a:rPr sz="5700" spc="-80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5700" spc="-210" dirty="0">
                <a:solidFill>
                  <a:schemeClr val="bg1"/>
                </a:solidFill>
                <a:latin typeface="Algerian"/>
                <a:cs typeface="Algerian"/>
              </a:rPr>
              <a:t>ADDRESS</a:t>
            </a:r>
            <a:endParaRPr sz="5700" dirty="0">
              <a:solidFill>
                <a:schemeClr val="bg1"/>
              </a:solidFill>
              <a:latin typeface="Algerian"/>
              <a:cs typeface="Algeri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5200" y="1482654"/>
            <a:ext cx="7543800" cy="394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3460"/>
              </a:lnSpc>
            </a:pP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Lincoln’s</a:t>
            </a:r>
            <a:r>
              <a:rPr sz="36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Gettysburg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  <a:hlinkClick r:id="rId2"/>
              </a:rPr>
              <a:t>Address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 said the United</a:t>
            </a:r>
            <a:r>
              <a:rPr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States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was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one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nation, not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a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federation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of independent</a:t>
            </a:r>
            <a:r>
              <a:rPr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states.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 That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was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what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the</a:t>
            </a:r>
            <a:r>
              <a:rPr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Civil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War was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about for</a:t>
            </a:r>
            <a:r>
              <a:rPr sz="36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Lincoln:</a:t>
            </a:r>
            <a:r>
              <a:rPr sz="36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to preserve the Union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as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a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nation</a:t>
            </a:r>
            <a:r>
              <a:rPr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3600" b="1" spc="-20" dirty="0" smtClean="0">
                <a:solidFill>
                  <a:srgbClr val="FFFFFF"/>
                </a:solidFill>
                <a:latin typeface="Berlin Sans FB Demi"/>
                <a:cs typeface="Berlin Sans FB Demi"/>
              </a:rPr>
              <a:t>of</a:t>
            </a:r>
            <a:endParaRPr lang="en-US" sz="3600" b="1" spc="-20" dirty="0" smtClean="0">
              <a:solidFill>
                <a:srgbClr val="FFFFFF"/>
              </a:solidFill>
              <a:latin typeface="Berlin Sans FB Demi"/>
              <a:cs typeface="Berlin Sans FB Demi"/>
            </a:endParaRPr>
          </a:p>
          <a:p>
            <a:pPr marL="12700" marR="12700" algn="ctr">
              <a:lnSpc>
                <a:spcPts val="3460"/>
              </a:lnSpc>
            </a:pP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the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people,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by</a:t>
            </a:r>
            <a:r>
              <a:rPr lang="en-US"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the people,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and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for</a:t>
            </a:r>
            <a:r>
              <a:rPr lang="en-US" sz="36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the</a:t>
            </a:r>
            <a:r>
              <a:rPr lang="en-US" sz="36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lang="en-US" sz="3600" b="1" spc="-25" dirty="0">
                <a:solidFill>
                  <a:srgbClr val="FFFFFF"/>
                </a:solidFill>
                <a:latin typeface="Berlin Sans FB Demi"/>
                <a:cs typeface="Berlin Sans FB Demi"/>
              </a:rPr>
              <a:t>people</a:t>
            </a:r>
            <a:r>
              <a:rPr lang="en-US" sz="3600" b="1" spc="-25" dirty="0" smtClean="0">
                <a:solidFill>
                  <a:srgbClr val="FFFFFF"/>
                </a:solidFill>
                <a:latin typeface="Berlin Sans FB Demi"/>
                <a:cs typeface="Berlin Sans FB Demi"/>
              </a:rPr>
              <a:t>.</a:t>
            </a:r>
            <a:endParaRPr lang="en-US" sz="3600" dirty="0">
              <a:latin typeface="Berlin Sans FB Demi"/>
              <a:cs typeface="Berlin Sans FB Dem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184894" y="875655"/>
            <a:ext cx="3816096" cy="4044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575800" y="5105400"/>
            <a:ext cx="3425190" cy="1534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0670" marR="12700" indent="-268605" algn="r"/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only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know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photograph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Lincoln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helpe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to dedicate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groun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at Gettysburg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national</a:t>
            </a:r>
            <a:endParaRPr sz="2000" dirty="0">
              <a:latin typeface="Arial"/>
              <a:cs typeface="Arial"/>
            </a:endParaRPr>
          </a:p>
          <a:p>
            <a:pPr marR="13970" algn="r"/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cemeter</a:t>
            </a:r>
            <a:r>
              <a:rPr sz="2000" b="1" spc="-17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660400" y="50353"/>
            <a:ext cx="7610344" cy="1097802"/>
          </a:xfrm>
          <a:prstGeom prst="rect">
            <a:avLst/>
          </a:prstGeom>
        </p:spPr>
        <p:txBody>
          <a:bodyPr vert="horz" wrap="square" lIns="0" tIns="89916" rIns="0" bIns="0" rtlCol="0">
            <a:noAutofit/>
          </a:bodyPr>
          <a:lstStyle/>
          <a:p>
            <a:pPr marL="33655">
              <a:lnSpc>
                <a:spcPct val="100000"/>
              </a:lnSpc>
            </a:pPr>
            <a:r>
              <a:rPr sz="5700" spc="-210" dirty="0">
                <a:solidFill>
                  <a:schemeClr val="bg1"/>
                </a:solidFill>
                <a:latin typeface="Algerian"/>
                <a:cs typeface="Algerian"/>
              </a:rPr>
              <a:t>GETTYSBUR</a:t>
            </a:r>
            <a:r>
              <a:rPr sz="5700" spc="-235" dirty="0">
                <a:solidFill>
                  <a:schemeClr val="bg1"/>
                </a:solidFill>
                <a:latin typeface="Algerian"/>
                <a:cs typeface="Algerian"/>
              </a:rPr>
              <a:t>G</a:t>
            </a:r>
            <a:r>
              <a:rPr sz="5700" spc="-80" dirty="0">
                <a:solidFill>
                  <a:schemeClr val="bg1"/>
                </a:solidFill>
                <a:latin typeface="Algerian"/>
                <a:cs typeface="Algerian"/>
              </a:rPr>
              <a:t> </a:t>
            </a:r>
            <a:r>
              <a:rPr sz="5700" spc="-210" dirty="0">
                <a:solidFill>
                  <a:schemeClr val="bg1"/>
                </a:solidFill>
                <a:latin typeface="Algerian"/>
                <a:cs typeface="Algerian"/>
              </a:rPr>
              <a:t>ADDRESS</a:t>
            </a:r>
            <a:endParaRPr sz="5700" dirty="0">
              <a:solidFill>
                <a:schemeClr val="bg1"/>
              </a:solidFill>
              <a:latin typeface="Algerian"/>
              <a:cs typeface="Algeri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7488" y="1148155"/>
            <a:ext cx="9070711" cy="5711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12700" indent="-457200"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Lincol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n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describe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d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th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Civi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l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Wa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r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as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a struggle to preserve</a:t>
            </a:r>
            <a:r>
              <a:rPr sz="28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a nation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tha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t</a:t>
            </a:r>
            <a:r>
              <a:rPr sz="28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wa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s</a:t>
            </a:r>
            <a:r>
              <a:rPr sz="28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dedicate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d</a:t>
            </a:r>
            <a:r>
              <a:rPr sz="28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t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o</a:t>
            </a:r>
            <a:r>
              <a:rPr sz="28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the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proposition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that</a:t>
            </a:r>
            <a:r>
              <a:rPr sz="2800" b="1" spc="1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Berlin Sans FB Demi"/>
                <a:cs typeface="Berlin Sans FB Demi"/>
              </a:rPr>
              <a:t>"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all men are 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create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d</a:t>
            </a:r>
            <a:r>
              <a:rPr sz="2800" b="1" spc="-10" dirty="0">
                <a:solidFill>
                  <a:srgbClr val="CC3300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equa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l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"</a:t>
            </a:r>
            <a:r>
              <a:rPr sz="2800" b="1" spc="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and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that</a:t>
            </a:r>
            <a:r>
              <a:rPr sz="2800" b="1" spc="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was</a:t>
            </a:r>
            <a:r>
              <a:rPr sz="2800" b="1" spc="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ruled by a government</a:t>
            </a:r>
            <a:r>
              <a:rPr sz="28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"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o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f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th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e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people, 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by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the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people,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and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for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the</a:t>
            </a:r>
            <a:r>
              <a:rPr sz="2800" b="1" spc="-5" dirty="0">
                <a:solidFill>
                  <a:srgbClr val="CC3300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CC3300"/>
                </a:solidFill>
                <a:latin typeface="Berlin Sans FB Demi"/>
                <a:cs typeface="Berlin Sans FB Demi"/>
              </a:rPr>
              <a:t>peopl</a:t>
            </a:r>
            <a:r>
              <a:rPr sz="2800" b="1" spc="-15" dirty="0">
                <a:solidFill>
                  <a:srgbClr val="CC3300"/>
                </a:solidFill>
                <a:latin typeface="Berlin Sans FB Demi"/>
                <a:cs typeface="Berlin Sans FB Demi"/>
              </a:rPr>
              <a:t>e</a:t>
            </a:r>
            <a:r>
              <a:rPr sz="2800" b="1" dirty="0" smtClean="0">
                <a:solidFill>
                  <a:srgbClr val="FFFFFF"/>
                </a:solidFill>
                <a:latin typeface="Berlin Sans FB Demi"/>
                <a:cs typeface="Berlin Sans FB Demi"/>
              </a:rPr>
              <a:t>."</a:t>
            </a:r>
            <a:endParaRPr lang="en-US" sz="2800" dirty="0">
              <a:latin typeface="Berlin Sans FB Demi"/>
              <a:cs typeface="Berlin Sans FB Demi"/>
            </a:endParaRPr>
          </a:p>
          <a:p>
            <a:pPr marL="469900" marR="12700" indent="-457200">
              <a:buFont typeface="Arial" panose="020B0604020202020204" pitchFamily="34" charset="0"/>
              <a:buChar char="•"/>
            </a:pPr>
            <a:r>
              <a:rPr sz="2800" b="1" dirty="0" smtClean="0">
                <a:solidFill>
                  <a:srgbClr val="FFFFFF"/>
                </a:solidFill>
                <a:latin typeface="Berlin Sans FB Demi"/>
                <a:cs typeface="Berlin Sans FB Demi"/>
              </a:rPr>
              <a:t>Lincoln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believed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America was "one nation," not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collection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of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sovereig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n</a:t>
            </a:r>
            <a:r>
              <a:rPr sz="2800" b="1" spc="-1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states.</a:t>
            </a:r>
            <a:endParaRPr sz="2800" dirty="0">
              <a:latin typeface="Berlin Sans FB Demi"/>
              <a:cs typeface="Berlin Sans FB Demi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 dirty="0"/>
          </a:p>
          <a:p>
            <a:pPr marL="469900" marR="490220" indent="-457200" algn="just">
              <a:buFont typeface="Arial" panose="020B0604020202020204" pitchFamily="34" charset="0"/>
              <a:buChar char="•"/>
            </a:pP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Southerner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believe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d</a:t>
            </a:r>
            <a:r>
              <a:rPr sz="28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tha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t</a:t>
            </a:r>
            <a:r>
              <a:rPr sz="28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states ha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d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freel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y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joine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d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th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unio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 and coul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d</a:t>
            </a:r>
            <a:r>
              <a:rPr sz="28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freel</a:t>
            </a:r>
            <a:r>
              <a:rPr sz="28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y</a:t>
            </a:r>
            <a:r>
              <a:rPr sz="28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leave.</a:t>
            </a:r>
            <a:endParaRPr sz="2800" dirty="0">
              <a:latin typeface="Berlin Sans FB Demi"/>
              <a:cs typeface="Berlin Sans FB Dem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135239" y="1806001"/>
            <a:ext cx="2764535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600" y="471423"/>
            <a:ext cx="11277600" cy="670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/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Lincoln</a:t>
            </a:r>
            <a:r>
              <a:rPr sz="44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believed the 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Civil </a:t>
            </a:r>
            <a:r>
              <a:rPr sz="44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War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 was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fought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to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15" dirty="0">
                <a:solidFill>
                  <a:schemeClr val="bg1"/>
                </a:solidFill>
                <a:latin typeface="Berlin Sans FB Demi"/>
                <a:cs typeface="Berlin Sans FB Demi"/>
              </a:rPr>
              <a:t>fulfill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promise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 of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Declaration 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of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 Independence</a:t>
            </a:r>
            <a:r>
              <a:rPr sz="44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and</a:t>
            </a:r>
            <a:r>
              <a:rPr sz="44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was</a:t>
            </a:r>
            <a:r>
              <a:rPr sz="4400" b="1" spc="-1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a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lang="en-US" sz="4400" b="1" spc="-2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s</a:t>
            </a:r>
            <a:r>
              <a:rPr sz="4400" b="1" spc="-2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econd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American </a:t>
            </a:r>
            <a:r>
              <a:rPr lang="en-US" sz="4400" b="1" spc="-2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Revolution.</a:t>
            </a:r>
            <a:r>
              <a:rPr sz="4400" b="1" spc="-25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He described </a:t>
            </a:r>
            <a:r>
              <a:rPr sz="44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a </a:t>
            </a:r>
            <a:r>
              <a:rPr lang="en-US" sz="4400" b="1" spc="-30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different </a:t>
            </a:r>
            <a:r>
              <a:rPr sz="4400" b="1" spc="-20" dirty="0" smtClean="0">
                <a:solidFill>
                  <a:schemeClr val="bg1"/>
                </a:solidFill>
                <a:latin typeface="Berlin Sans FB Demi"/>
                <a:cs typeface="Berlin Sans FB Demi"/>
              </a:rPr>
              <a:t>vision 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for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the United 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States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from the one</a:t>
            </a:r>
            <a:r>
              <a:rPr sz="44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that</a:t>
            </a:r>
            <a:r>
              <a:rPr sz="44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30" dirty="0">
                <a:solidFill>
                  <a:schemeClr val="bg1"/>
                </a:solidFill>
                <a:latin typeface="Berlin Sans FB Demi"/>
                <a:cs typeface="Berlin Sans FB Demi"/>
              </a:rPr>
              <a:t>had</a:t>
            </a:r>
            <a:r>
              <a:rPr sz="44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prevailed</a:t>
            </a:r>
            <a:r>
              <a:rPr sz="44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from</a:t>
            </a:r>
            <a:r>
              <a:rPr sz="4400" b="1" spc="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the beginning</a:t>
            </a:r>
            <a:r>
              <a:rPr sz="4400" b="1" spc="20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of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Republic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to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the</a:t>
            </a:r>
            <a:r>
              <a:rPr sz="44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 Civil</a:t>
            </a:r>
            <a:r>
              <a:rPr sz="4400" b="1" spc="-5" dirty="0">
                <a:solidFill>
                  <a:schemeClr val="bg1"/>
                </a:solidFill>
                <a:latin typeface="Berlin Sans FB Demi"/>
                <a:cs typeface="Berlin Sans FB Demi"/>
              </a:rPr>
              <a:t> </a:t>
            </a:r>
            <a:r>
              <a:rPr sz="4400" b="1" spc="-25" dirty="0">
                <a:solidFill>
                  <a:schemeClr val="bg1"/>
                </a:solidFill>
                <a:latin typeface="Berlin Sans FB Demi"/>
                <a:cs typeface="Berlin Sans FB Demi"/>
              </a:rPr>
              <a:t>War.</a:t>
            </a:r>
            <a:endParaRPr sz="4400" dirty="0">
              <a:solidFill>
                <a:schemeClr val="bg1"/>
              </a:solidFill>
              <a:latin typeface="Berlin Sans FB Demi"/>
              <a:cs typeface="Berlin Sans FB Dem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27000" y="990600"/>
            <a:ext cx="13335000" cy="6398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Fou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scor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seve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year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ag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fathers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brough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forth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upo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this continent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new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nation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conceive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Libert</a:t>
            </a:r>
            <a:r>
              <a:rPr sz="2000" b="1" i="1" spc="-9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dedicated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the proposition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al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me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are created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equal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Now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are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engage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great civi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wa</a:t>
            </a:r>
            <a:r>
              <a:rPr sz="2000" b="1" i="1" spc="-12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testing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whethe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nation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nation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conceived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dedicated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long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endure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6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are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me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grea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battlefield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that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wa</a:t>
            </a:r>
            <a:r>
              <a:rPr sz="2000" b="1" i="1" spc="-12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6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hav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com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dedicate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portion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fina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resting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place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for those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wh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gav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thei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lives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15" dirty="0" smtClean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2000" b="1" i="1" spc="-15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1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nation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migh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live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altogether fitting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prope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shoul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this.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20955"/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Bu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in a large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sens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dedicate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consecrat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hallo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this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ground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brav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men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living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dead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struggled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hav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consecrate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abov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poo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powe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ad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or detract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worl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wil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little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note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long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remembe</a:t>
            </a:r>
            <a:r>
              <a:rPr sz="2000" b="1" i="1" spc="-12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wha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sa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here, bu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neve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forge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they did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is fo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the living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rathe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to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be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dedicated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to the unfinished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wor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k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whic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h they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have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thu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 fa</a:t>
            </a:r>
            <a:r>
              <a:rPr sz="2000" b="1" i="1" spc="-12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s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nobly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carried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on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rathe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dedicated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grea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task remaining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before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- t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fro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thes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honore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dea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take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increased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devotion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caus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whic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they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gav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the las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ful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measur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 of devotion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- t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her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highly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resolve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thes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dea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shal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hav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died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in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vain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this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nation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shal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hav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new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birth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freedom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0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this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governmen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2000" b="1" i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f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people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y the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people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fo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the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people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shal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no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perish fro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the earth.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193800" y="152400"/>
            <a:ext cx="11543277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solidFill>
                  <a:schemeClr val="bg1"/>
                </a:solidFill>
                <a:latin typeface="Berlin Sans FB Demi"/>
                <a:cs typeface="Berlin Sans FB Demi"/>
              </a:rPr>
              <a:t>Full </a:t>
            </a:r>
            <a:r>
              <a:rPr sz="3600" b="1" spc="-20" dirty="0">
                <a:solidFill>
                  <a:schemeClr val="bg1"/>
                </a:solidFill>
                <a:latin typeface="Berlin Sans FB Demi"/>
                <a:cs typeface="Berlin Sans FB Demi"/>
              </a:rPr>
              <a:t>Text of Address:</a:t>
            </a:r>
            <a:endParaRPr sz="3600" dirty="0">
              <a:solidFill>
                <a:schemeClr val="bg1"/>
              </a:solidFill>
              <a:latin typeface="Berlin Sans FB Demi"/>
              <a:cs typeface="Berlin Sans FB Dem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691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Berlin Sans FB Demi</vt:lpstr>
      <vt:lpstr>Calibri</vt:lpstr>
      <vt:lpstr>Comic Sans MS</vt:lpstr>
      <vt:lpstr>Office Theme</vt:lpstr>
      <vt:lpstr>PowerPoint Presentation</vt:lpstr>
      <vt:lpstr>KEEP THESE QUESTIONS IN MIND AS YOU VIEW THIS PRESENTATION:</vt:lpstr>
      <vt:lpstr>PowerPoint Presentation</vt:lpstr>
      <vt:lpstr>PowerPoint Presentation</vt:lpstr>
      <vt:lpstr>GETTYSBURG ADDRESS</vt:lpstr>
      <vt:lpstr>GETTYSBURG ADDRESS</vt:lpstr>
      <vt:lpstr>PowerPoint Presentation</vt:lpstr>
      <vt:lpstr>Full Text of Address: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C. Rumans (rcrumans)</dc:creator>
  <cp:lastModifiedBy>Robert C. Rumans (rcrumans)</cp:lastModifiedBy>
  <cp:revision>7</cp:revision>
  <dcterms:created xsi:type="dcterms:W3CDTF">2015-01-07T09:41:57Z</dcterms:created>
  <dcterms:modified xsi:type="dcterms:W3CDTF">2016-01-05T03:40:18Z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2010-08-27T00:00:00Z</vt:filetime>
  </property>
  <property fmtid="{D5CDD505-2E9C-101B-9397-08002B2CF9AE}" pid="3" name="LastSaved">
    <vt:filetime>2015-01-07T00:00:00Z</vt:filetime>
  </property>
</Properties>
</file>