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3817600" cy="7772400"/>
  <p:notesSz cx="10058400" cy="7772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96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672" y="48"/>
      </p:cViewPr>
      <p:guideLst>
        <p:guide orient="horz" pos="2880"/>
        <p:guide pos="296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036320" y="2409445"/>
            <a:ext cx="11744960" cy="163220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072641" y="4352544"/>
            <a:ext cx="9672319" cy="19431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4/4/2016</a:t>
            </a:fld>
            <a:endParaRPr lang="en-US" smtClean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/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4/4/2016</a:t>
            </a:fld>
            <a:endParaRPr lang="en-US" smtClean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90880" y="1787652"/>
            <a:ext cx="6010656" cy="512978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7116063" y="1787652"/>
            <a:ext cx="6010656" cy="512978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4/4/2016</a:t>
            </a:fld>
            <a:endParaRPr lang="en-US" smtClean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4/4/2016</a:t>
            </a:fld>
            <a:endParaRPr lang="en-US" smtClean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4/4/2016</a:t>
            </a:fld>
            <a:endParaRPr lang="en-US" smtClean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628073" y="457200"/>
            <a:ext cx="1046788" cy="6858000"/>
          </a:xfrm>
          <a:custGeom>
            <a:avLst/>
            <a:gdLst/>
            <a:ahLst/>
            <a:cxnLst/>
            <a:rect l="l" t="t" r="r" b="b"/>
            <a:pathLst>
              <a:path w="762000" h="6858000">
                <a:moveTo>
                  <a:pt x="0" y="0"/>
                </a:moveTo>
                <a:lnTo>
                  <a:pt x="0" y="6858000"/>
                </a:lnTo>
                <a:lnTo>
                  <a:pt x="762000" y="6858000"/>
                </a:lnTo>
                <a:lnTo>
                  <a:pt x="762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99CC99"/>
          </a:solidFill>
        </p:spPr>
        <p:txBody>
          <a:bodyPr wrap="square" lIns="0" tIns="0" rIns="0" bIns="0" rtlCol="0">
            <a:noAutofit/>
          </a:bodyPr>
          <a:lstStyle/>
          <a:p>
            <a:endParaRPr sz="1800"/>
          </a:p>
        </p:txBody>
      </p:sp>
      <p:sp>
        <p:nvSpPr>
          <p:cNvPr id="17" name="bk object 17"/>
          <p:cNvSpPr/>
          <p:nvPr/>
        </p:nvSpPr>
        <p:spPr>
          <a:xfrm>
            <a:off x="1256146" y="457200"/>
            <a:ext cx="3768436" cy="1167384"/>
          </a:xfrm>
          <a:custGeom>
            <a:avLst/>
            <a:gdLst/>
            <a:ahLst/>
            <a:cxnLst/>
            <a:rect l="l" t="t" r="r" b="b"/>
            <a:pathLst>
              <a:path w="2743200" h="1167384">
                <a:moveTo>
                  <a:pt x="2743200" y="762000"/>
                </a:moveTo>
                <a:lnTo>
                  <a:pt x="2743200" y="0"/>
                </a:lnTo>
                <a:lnTo>
                  <a:pt x="0" y="0"/>
                </a:lnTo>
                <a:lnTo>
                  <a:pt x="0" y="1167384"/>
                </a:lnTo>
                <a:lnTo>
                  <a:pt x="304800" y="1167384"/>
                </a:lnTo>
                <a:lnTo>
                  <a:pt x="305671" y="1049464"/>
                </a:lnTo>
                <a:lnTo>
                  <a:pt x="306974" y="1038126"/>
                </a:lnTo>
                <a:lnTo>
                  <a:pt x="315058" y="990859"/>
                </a:lnTo>
                <a:lnTo>
                  <a:pt x="326581" y="951431"/>
                </a:lnTo>
                <a:lnTo>
                  <a:pt x="342304" y="914706"/>
                </a:lnTo>
                <a:lnTo>
                  <a:pt x="361689" y="881314"/>
                </a:lnTo>
                <a:lnTo>
                  <a:pt x="385355" y="849869"/>
                </a:lnTo>
                <a:lnTo>
                  <a:pt x="413838" y="822651"/>
                </a:lnTo>
                <a:lnTo>
                  <a:pt x="447251" y="799724"/>
                </a:lnTo>
                <a:lnTo>
                  <a:pt x="489204" y="776478"/>
                </a:lnTo>
                <a:lnTo>
                  <a:pt x="562356" y="762000"/>
                </a:lnTo>
                <a:lnTo>
                  <a:pt x="603504" y="765810"/>
                </a:lnTo>
                <a:lnTo>
                  <a:pt x="2743200" y="762000"/>
                </a:lnTo>
                <a:close/>
              </a:path>
            </a:pathLst>
          </a:custGeom>
          <a:solidFill>
            <a:srgbClr val="99CC99"/>
          </a:solidFill>
        </p:spPr>
        <p:txBody>
          <a:bodyPr wrap="square" lIns="0" tIns="0" rIns="0" bIns="0" rtlCol="0">
            <a:noAutofit/>
          </a:bodyPr>
          <a:lstStyle/>
          <a:p>
            <a:endParaRPr sz="1800"/>
          </a:p>
        </p:txBody>
      </p:sp>
      <p:sp>
        <p:nvSpPr>
          <p:cNvPr id="18" name="bk object 18"/>
          <p:cNvSpPr/>
          <p:nvPr/>
        </p:nvSpPr>
        <p:spPr>
          <a:xfrm>
            <a:off x="1465503" y="2438401"/>
            <a:ext cx="9630448" cy="317753"/>
          </a:xfrm>
          <a:custGeom>
            <a:avLst/>
            <a:gdLst/>
            <a:ahLst/>
            <a:cxnLst/>
            <a:rect l="l" t="t" r="r" b="b"/>
            <a:pathLst>
              <a:path w="7010400" h="317753">
                <a:moveTo>
                  <a:pt x="0" y="0"/>
                </a:moveTo>
                <a:lnTo>
                  <a:pt x="0" y="317754"/>
                </a:lnTo>
                <a:lnTo>
                  <a:pt x="7010400" y="317753"/>
                </a:lnTo>
                <a:lnTo>
                  <a:pt x="70104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3366"/>
          </a:solidFill>
        </p:spPr>
        <p:txBody>
          <a:bodyPr wrap="square" lIns="0" tIns="0" rIns="0" bIns="0" rtlCol="0">
            <a:noAutofit/>
          </a:bodyPr>
          <a:lstStyle/>
          <a:p>
            <a:endParaRPr sz="1800"/>
          </a:p>
        </p:txBody>
      </p:sp>
      <p:sp>
        <p:nvSpPr>
          <p:cNvPr id="19" name="bk object 19"/>
          <p:cNvSpPr/>
          <p:nvPr/>
        </p:nvSpPr>
        <p:spPr>
          <a:xfrm>
            <a:off x="942110" y="2438401"/>
            <a:ext cx="541188" cy="319277"/>
          </a:xfrm>
          <a:custGeom>
            <a:avLst/>
            <a:gdLst/>
            <a:ahLst/>
            <a:cxnLst/>
            <a:rect l="l" t="t" r="r" b="b"/>
            <a:pathLst>
              <a:path w="393953" h="319277">
                <a:moveTo>
                  <a:pt x="393953" y="319278"/>
                </a:moveTo>
                <a:lnTo>
                  <a:pt x="393953" y="0"/>
                </a:lnTo>
                <a:lnTo>
                  <a:pt x="197357" y="0"/>
                </a:lnTo>
                <a:lnTo>
                  <a:pt x="149940" y="4649"/>
                </a:lnTo>
                <a:lnTo>
                  <a:pt x="106674" y="17858"/>
                </a:lnTo>
                <a:lnTo>
                  <a:pt x="68932" y="38514"/>
                </a:lnTo>
                <a:lnTo>
                  <a:pt x="38087" y="65507"/>
                </a:lnTo>
                <a:lnTo>
                  <a:pt x="15513" y="97726"/>
                </a:lnTo>
                <a:lnTo>
                  <a:pt x="2583" y="134060"/>
                </a:lnTo>
                <a:lnTo>
                  <a:pt x="0" y="160020"/>
                </a:lnTo>
                <a:lnTo>
                  <a:pt x="656" y="173057"/>
                </a:lnTo>
                <a:lnTo>
                  <a:pt x="10095" y="210307"/>
                </a:lnTo>
                <a:lnTo>
                  <a:pt x="29664" y="243880"/>
                </a:lnTo>
                <a:lnTo>
                  <a:pt x="57985" y="272646"/>
                </a:lnTo>
                <a:lnTo>
                  <a:pt x="93677" y="295472"/>
                </a:lnTo>
                <a:lnTo>
                  <a:pt x="135360" y="311227"/>
                </a:lnTo>
                <a:lnTo>
                  <a:pt x="181175" y="318732"/>
                </a:lnTo>
                <a:lnTo>
                  <a:pt x="393953" y="319278"/>
                </a:lnTo>
                <a:close/>
              </a:path>
            </a:pathLst>
          </a:custGeom>
          <a:solidFill>
            <a:srgbClr val="003366"/>
          </a:solidFill>
        </p:spPr>
        <p:txBody>
          <a:bodyPr wrap="square" lIns="0" tIns="0" rIns="0" bIns="0" rtlCol="0">
            <a:noAutofit/>
          </a:bodyPr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70231" y="659892"/>
            <a:ext cx="12077139" cy="56553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42477" y="2761488"/>
            <a:ext cx="12332646" cy="337584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697985" y="7228332"/>
            <a:ext cx="4421631" cy="38862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90880" y="7228332"/>
            <a:ext cx="3178048" cy="38862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4/4/2016</a:t>
            </a:fld>
            <a:endParaRPr lang="en-US" smtClean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9948672" y="7228332"/>
            <a:ext cx="3178048" cy="38862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hyperlink" Target="https://www.youtube.com/watch?v=MtxA5C74Cfk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hyperlink" Target="https://www.youtube.com/watch?v=FsOpcMFkrFs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U32fl9nhIw" TargetMode="External"/><Relationship Id="rId2" Type="http://schemas.openxmlformats.org/officeDocument/2006/relationships/hyperlink" Target="https://www.youtube.com/watch?v=jGYCtqR-6ME&amp;index=2&amp;list=PLE6F66CEA84260658&amp;spfreload=1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theodora.com/maps" TargetMode="Externa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585972" y="4442205"/>
            <a:ext cx="3271520" cy="264668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2513965" algn="just">
              <a:lnSpc>
                <a:spcPts val="3460"/>
              </a:lnSpc>
            </a:pPr>
            <a:r>
              <a:rPr sz="3200" b="1" spc="-25" dirty="0">
                <a:solidFill>
                  <a:srgbClr val="006565"/>
                </a:solidFill>
                <a:latin typeface="Comic Sans MS"/>
                <a:cs typeface="Comic Sans MS"/>
              </a:rPr>
              <a:t>The Con tre</a:t>
            </a:r>
            <a:endParaRPr sz="3200">
              <a:latin typeface="Comic Sans MS"/>
              <a:cs typeface="Comic Sans MS"/>
            </a:endParaRPr>
          </a:p>
          <a:p>
            <a:pPr marL="12700" marR="12700">
              <a:lnSpc>
                <a:spcPts val="3460"/>
              </a:lnSpc>
            </a:pPr>
            <a:r>
              <a:rPr sz="3200" b="1" spc="-20" dirty="0">
                <a:solidFill>
                  <a:srgbClr val="006565"/>
                </a:solidFill>
                <a:latin typeface="Comic Sans MS"/>
                <a:cs typeface="Comic Sans MS"/>
              </a:rPr>
              <a:t>prisoners</a:t>
            </a:r>
            <a:r>
              <a:rPr sz="3200" b="1" spc="25" dirty="0">
                <a:solidFill>
                  <a:srgbClr val="006565"/>
                </a:solidFill>
                <a:latin typeface="Comic Sans MS"/>
                <a:cs typeface="Comic Sans MS"/>
              </a:rPr>
              <a:t> </a:t>
            </a:r>
            <a:r>
              <a:rPr sz="3200" b="1" spc="-20" dirty="0">
                <a:solidFill>
                  <a:srgbClr val="006565"/>
                </a:solidFill>
                <a:latin typeface="Comic Sans MS"/>
                <a:cs typeface="Comic Sans MS"/>
              </a:rPr>
              <a:t>of</a:t>
            </a:r>
            <a:r>
              <a:rPr sz="3200" b="1" spc="10" dirty="0">
                <a:solidFill>
                  <a:srgbClr val="006565"/>
                </a:solidFill>
                <a:latin typeface="Comic Sans MS"/>
                <a:cs typeface="Comic Sans MS"/>
              </a:rPr>
              <a:t> </a:t>
            </a:r>
            <a:r>
              <a:rPr sz="3200" b="1" spc="-20" dirty="0">
                <a:solidFill>
                  <a:srgbClr val="006565"/>
                </a:solidFill>
                <a:latin typeface="Comic Sans MS"/>
                <a:cs typeface="Comic Sans MS"/>
              </a:rPr>
              <a:t>war (POWs)</a:t>
            </a:r>
            <a:r>
              <a:rPr sz="3200" b="1" spc="10" dirty="0">
                <a:solidFill>
                  <a:srgbClr val="006565"/>
                </a:solidFill>
                <a:latin typeface="Comic Sans MS"/>
                <a:cs typeface="Comic Sans MS"/>
              </a:rPr>
              <a:t> </a:t>
            </a:r>
            <a:r>
              <a:rPr sz="3200" b="1" spc="-20" dirty="0">
                <a:solidFill>
                  <a:srgbClr val="006565"/>
                </a:solidFill>
                <a:latin typeface="Comic Sans MS"/>
                <a:cs typeface="Comic Sans MS"/>
              </a:rPr>
              <a:t>during</a:t>
            </a:r>
            <a:endParaRPr sz="3200">
              <a:latin typeface="Comic Sans MS"/>
              <a:cs typeface="Comic Sans MS"/>
            </a:endParaRPr>
          </a:p>
          <a:p>
            <a:pPr marL="12700" marR="262255" algn="just">
              <a:lnSpc>
                <a:spcPts val="3420"/>
              </a:lnSpc>
            </a:pPr>
            <a:r>
              <a:rPr sz="3200" b="1" spc="-25" dirty="0">
                <a:solidFill>
                  <a:srgbClr val="006565"/>
                </a:solidFill>
                <a:latin typeface="Comic Sans MS"/>
                <a:cs typeface="Comic Sans MS"/>
              </a:rPr>
              <a:t>Worl</a:t>
            </a:r>
            <a:r>
              <a:rPr sz="3200" b="1" spc="-20" dirty="0">
                <a:solidFill>
                  <a:srgbClr val="006565"/>
                </a:solidFill>
                <a:latin typeface="Comic Sans MS"/>
                <a:cs typeface="Comic Sans MS"/>
              </a:rPr>
              <a:t>d </a:t>
            </a:r>
            <a:r>
              <a:rPr sz="3200" b="1" spc="-35" dirty="0">
                <a:solidFill>
                  <a:srgbClr val="006565"/>
                </a:solidFill>
                <a:latin typeface="Comic Sans MS"/>
                <a:cs typeface="Comic Sans MS"/>
              </a:rPr>
              <a:t>Wa</a:t>
            </a:r>
            <a:r>
              <a:rPr sz="3200" b="1" spc="-20" dirty="0">
                <a:solidFill>
                  <a:srgbClr val="006565"/>
                </a:solidFill>
                <a:latin typeface="Comic Sans MS"/>
                <a:cs typeface="Comic Sans MS"/>
              </a:rPr>
              <a:t>r </a:t>
            </a:r>
            <a:r>
              <a:rPr sz="3200" b="1" spc="-25" dirty="0">
                <a:solidFill>
                  <a:srgbClr val="006565"/>
                </a:solidFill>
                <a:latin typeface="Comic Sans MS"/>
                <a:cs typeface="Comic Sans MS"/>
              </a:rPr>
              <a:t>II.</a:t>
            </a:r>
            <a:endParaRPr sz="3200">
              <a:latin typeface="Comic Sans MS"/>
              <a:cs typeface="Comic Sans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211708" y="4442205"/>
            <a:ext cx="7269480" cy="14859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4150995" indent="307340">
              <a:lnSpc>
                <a:spcPts val="3460"/>
              </a:lnSpc>
            </a:pPr>
            <a:r>
              <a:rPr sz="3200" b="1" spc="-25" dirty="0">
                <a:solidFill>
                  <a:srgbClr val="006565"/>
                </a:solidFill>
                <a:latin typeface="Comic Sans MS"/>
                <a:cs typeface="Comic Sans MS"/>
              </a:rPr>
              <a:t>Geneva</a:t>
            </a:r>
            <a:r>
              <a:rPr sz="3200" b="1" spc="-20" dirty="0">
                <a:solidFill>
                  <a:srgbClr val="006565"/>
                </a:solidFill>
                <a:latin typeface="Comic Sans MS"/>
                <a:cs typeface="Comic Sans MS"/>
              </a:rPr>
              <a:t> vention</a:t>
            </a:r>
            <a:r>
              <a:rPr sz="3200" b="1" spc="20" dirty="0">
                <a:solidFill>
                  <a:srgbClr val="006565"/>
                </a:solidFill>
                <a:latin typeface="Comic Sans MS"/>
                <a:cs typeface="Comic Sans MS"/>
              </a:rPr>
              <a:t> </a:t>
            </a:r>
            <a:r>
              <a:rPr sz="3200" b="1" spc="-25" dirty="0">
                <a:solidFill>
                  <a:srgbClr val="006565"/>
                </a:solidFill>
                <a:latin typeface="Comic Sans MS"/>
                <a:cs typeface="Comic Sans MS"/>
              </a:rPr>
              <a:t>an</a:t>
            </a:r>
            <a:r>
              <a:rPr sz="3200" b="1" spc="-20" dirty="0">
                <a:solidFill>
                  <a:srgbClr val="006565"/>
                </a:solidFill>
                <a:latin typeface="Comic Sans MS"/>
                <a:cs typeface="Comic Sans MS"/>
              </a:rPr>
              <a:t>d</a:t>
            </a:r>
            <a:r>
              <a:rPr sz="3200" b="1" spc="-5" dirty="0">
                <a:solidFill>
                  <a:srgbClr val="006565"/>
                </a:solidFill>
                <a:latin typeface="Comic Sans MS"/>
                <a:cs typeface="Comic Sans MS"/>
              </a:rPr>
              <a:t> </a:t>
            </a:r>
            <a:r>
              <a:rPr sz="3200" b="1" spc="-25" dirty="0">
                <a:solidFill>
                  <a:srgbClr val="006565"/>
                </a:solidFill>
                <a:latin typeface="Comic Sans MS"/>
                <a:cs typeface="Comic Sans MS"/>
              </a:rPr>
              <a:t>the atmen</a:t>
            </a:r>
            <a:r>
              <a:rPr sz="3200" b="1" spc="-15" dirty="0">
                <a:solidFill>
                  <a:srgbClr val="006565"/>
                </a:solidFill>
                <a:latin typeface="Comic Sans MS"/>
                <a:cs typeface="Comic Sans MS"/>
              </a:rPr>
              <a:t>t</a:t>
            </a:r>
            <a:r>
              <a:rPr sz="3200" b="1" spc="20" dirty="0">
                <a:solidFill>
                  <a:srgbClr val="006565"/>
                </a:solidFill>
                <a:latin typeface="Comic Sans MS"/>
                <a:cs typeface="Comic Sans MS"/>
              </a:rPr>
              <a:t> </a:t>
            </a:r>
            <a:r>
              <a:rPr sz="3200" b="1" spc="-25" dirty="0">
                <a:solidFill>
                  <a:srgbClr val="006565"/>
                </a:solidFill>
                <a:latin typeface="Comic Sans MS"/>
                <a:cs typeface="Comic Sans MS"/>
              </a:rPr>
              <a:t>of</a:t>
            </a:r>
            <a:endParaRPr sz="3200">
              <a:latin typeface="Comic Sans MS"/>
              <a:cs typeface="Comic Sans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314952" y="457200"/>
            <a:ext cx="7165847" cy="54703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416301" y="489967"/>
            <a:ext cx="1855470" cy="55689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/>
            <a:r>
              <a:rPr sz="3600" b="1" spc="-5" dirty="0">
                <a:solidFill>
                  <a:srgbClr val="003365"/>
                </a:solidFill>
                <a:latin typeface="Arial"/>
                <a:cs typeface="Arial"/>
              </a:rPr>
              <a:t>VUS.</a:t>
            </a:r>
            <a:r>
              <a:rPr sz="3600" b="1" spc="-200" dirty="0">
                <a:solidFill>
                  <a:srgbClr val="003365"/>
                </a:solidFill>
                <a:latin typeface="Arial"/>
                <a:cs typeface="Arial"/>
              </a:rPr>
              <a:t>1</a:t>
            </a:r>
            <a:r>
              <a:rPr sz="3600" b="1" dirty="0">
                <a:solidFill>
                  <a:srgbClr val="003365"/>
                </a:solidFill>
                <a:latin typeface="Arial"/>
                <a:cs typeface="Arial"/>
              </a:rPr>
              <a:t>1d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4650" spc="-90" dirty="0">
                <a:solidFill>
                  <a:srgbClr val="482400"/>
                </a:solidFill>
                <a:latin typeface="Juice ITC"/>
                <a:cs typeface="Juice ITC"/>
              </a:rPr>
              <a:t>Affected</a:t>
            </a:r>
            <a:r>
              <a:rPr sz="4650" spc="-70" dirty="0">
                <a:solidFill>
                  <a:srgbClr val="482400"/>
                </a:solidFill>
                <a:latin typeface="Juice ITC"/>
                <a:cs typeface="Juice ITC"/>
              </a:rPr>
              <a:t> </a:t>
            </a:r>
            <a:r>
              <a:rPr sz="4650" spc="-90" dirty="0">
                <a:solidFill>
                  <a:srgbClr val="482400"/>
                </a:solidFill>
                <a:latin typeface="Juice ITC"/>
                <a:cs typeface="Juice ITC"/>
              </a:rPr>
              <a:t>groups</a:t>
            </a:r>
            <a:endParaRPr sz="4650">
              <a:latin typeface="Juice ITC"/>
              <a:cs typeface="Juice ITC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224267" y="1200911"/>
            <a:ext cx="249936" cy="2583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224267" y="2992373"/>
            <a:ext cx="249936" cy="2583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559803" y="1070865"/>
            <a:ext cx="3204845" cy="310832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07950"/>
            <a:r>
              <a:rPr sz="2800" u="heavy" spc="5" dirty="0">
                <a:latin typeface="+mj-lt"/>
                <a:cs typeface="Chiller"/>
              </a:rPr>
              <a:t>Jews</a:t>
            </a:r>
            <a:r>
              <a:rPr sz="2800" u="heavy" dirty="0">
                <a:latin typeface="+mj-lt"/>
                <a:cs typeface="Chiller"/>
              </a:rPr>
              <a:t>:</a:t>
            </a:r>
            <a:r>
              <a:rPr sz="2800" spc="-15" dirty="0">
                <a:latin typeface="+mj-lt"/>
                <a:cs typeface="Chiller"/>
              </a:rPr>
              <a:t> </a:t>
            </a:r>
            <a:r>
              <a:rPr sz="2800" dirty="0">
                <a:latin typeface="+mj-lt"/>
                <a:cs typeface="Chiller"/>
              </a:rPr>
              <a:t>Hitler</a:t>
            </a:r>
            <a:r>
              <a:rPr sz="2800" spc="5" dirty="0">
                <a:latin typeface="+mj-lt"/>
                <a:cs typeface="Chiller"/>
              </a:rPr>
              <a:t> </a:t>
            </a:r>
            <a:r>
              <a:rPr sz="2800" dirty="0">
                <a:latin typeface="+mj-lt"/>
                <a:cs typeface="Chiller"/>
              </a:rPr>
              <a:t>blamed</a:t>
            </a:r>
            <a:r>
              <a:rPr sz="2800" spc="5" dirty="0">
                <a:latin typeface="+mj-lt"/>
                <a:cs typeface="Chiller"/>
              </a:rPr>
              <a:t> </a:t>
            </a:r>
            <a:r>
              <a:rPr sz="2800" dirty="0">
                <a:latin typeface="+mj-lt"/>
                <a:cs typeface="Chiller"/>
              </a:rPr>
              <a:t>the</a:t>
            </a:r>
            <a:r>
              <a:rPr sz="2800" spc="10" dirty="0">
                <a:latin typeface="+mj-lt"/>
                <a:cs typeface="Chiller"/>
              </a:rPr>
              <a:t> </a:t>
            </a:r>
            <a:r>
              <a:rPr sz="2800" dirty="0">
                <a:latin typeface="+mj-lt"/>
                <a:cs typeface="Chiller"/>
              </a:rPr>
              <a:t>Jews of</a:t>
            </a:r>
            <a:r>
              <a:rPr sz="2800" spc="5" dirty="0">
                <a:latin typeface="+mj-lt"/>
                <a:cs typeface="Chiller"/>
              </a:rPr>
              <a:t> </a:t>
            </a:r>
            <a:r>
              <a:rPr sz="2800" dirty="0">
                <a:latin typeface="+mj-lt"/>
                <a:cs typeface="Chiller"/>
              </a:rPr>
              <a:t>Europe</a:t>
            </a:r>
            <a:r>
              <a:rPr sz="2800" spc="5" dirty="0">
                <a:latin typeface="+mj-lt"/>
                <a:cs typeface="Chiller"/>
              </a:rPr>
              <a:t> </a:t>
            </a:r>
            <a:r>
              <a:rPr sz="2800" dirty="0">
                <a:latin typeface="+mj-lt"/>
                <a:cs typeface="Chiller"/>
              </a:rPr>
              <a:t>for</a:t>
            </a:r>
            <a:r>
              <a:rPr sz="2800" spc="5" dirty="0">
                <a:latin typeface="+mj-lt"/>
                <a:cs typeface="Chiller"/>
              </a:rPr>
              <a:t> </a:t>
            </a:r>
            <a:r>
              <a:rPr sz="2800" dirty="0">
                <a:latin typeface="+mj-lt"/>
                <a:cs typeface="Chiller"/>
              </a:rPr>
              <a:t>the</a:t>
            </a:r>
            <a:r>
              <a:rPr sz="2800" spc="5" dirty="0">
                <a:latin typeface="+mj-lt"/>
                <a:cs typeface="Chiller"/>
              </a:rPr>
              <a:t> </a:t>
            </a:r>
            <a:r>
              <a:rPr sz="2800" dirty="0">
                <a:latin typeface="+mj-lt"/>
                <a:cs typeface="Chiller"/>
              </a:rPr>
              <a:t>problems</a:t>
            </a:r>
            <a:r>
              <a:rPr sz="2800" spc="5" dirty="0">
                <a:latin typeface="+mj-lt"/>
                <a:cs typeface="Chiller"/>
              </a:rPr>
              <a:t> </a:t>
            </a:r>
            <a:r>
              <a:rPr sz="2800" dirty="0">
                <a:latin typeface="+mj-lt"/>
                <a:cs typeface="Chiller"/>
              </a:rPr>
              <a:t>in Germany,</a:t>
            </a:r>
            <a:r>
              <a:rPr sz="2800" spc="10" dirty="0">
                <a:latin typeface="+mj-lt"/>
                <a:cs typeface="Chiller"/>
              </a:rPr>
              <a:t> </a:t>
            </a:r>
            <a:r>
              <a:rPr sz="2800" dirty="0">
                <a:latin typeface="+mj-lt"/>
                <a:cs typeface="Chiller"/>
              </a:rPr>
              <a:t>they</a:t>
            </a:r>
            <a:r>
              <a:rPr sz="2800" spc="10" dirty="0">
                <a:latin typeface="+mj-lt"/>
                <a:cs typeface="Chiller"/>
              </a:rPr>
              <a:t> </a:t>
            </a:r>
            <a:r>
              <a:rPr sz="2800" dirty="0">
                <a:latin typeface="+mj-lt"/>
                <a:cs typeface="Chiller"/>
              </a:rPr>
              <a:t>became</a:t>
            </a:r>
            <a:r>
              <a:rPr sz="2800" spc="10" dirty="0">
                <a:latin typeface="+mj-lt"/>
                <a:cs typeface="Chiller"/>
              </a:rPr>
              <a:t> </a:t>
            </a:r>
            <a:r>
              <a:rPr sz="2800" dirty="0">
                <a:latin typeface="+mj-lt"/>
                <a:cs typeface="Chiller"/>
              </a:rPr>
              <a:t>the scapegoat.</a:t>
            </a:r>
          </a:p>
          <a:p>
            <a:pPr>
              <a:lnSpc>
                <a:spcPts val="650"/>
              </a:lnSpc>
              <a:spcBef>
                <a:spcPts val="22"/>
              </a:spcBef>
            </a:pPr>
            <a:endParaRPr sz="650" dirty="0">
              <a:latin typeface="+mj-lt"/>
            </a:endParaRPr>
          </a:p>
          <a:p>
            <a:pPr marL="12700" marR="12700"/>
            <a:r>
              <a:rPr sz="2800" u="heavy" spc="5" dirty="0">
                <a:latin typeface="+mj-lt"/>
                <a:cs typeface="Chiller"/>
              </a:rPr>
              <a:t>Poles</a:t>
            </a:r>
            <a:r>
              <a:rPr sz="2800" u="heavy" dirty="0">
                <a:latin typeface="+mj-lt"/>
                <a:cs typeface="Chiller"/>
              </a:rPr>
              <a:t>:</a:t>
            </a:r>
            <a:r>
              <a:rPr sz="2800" spc="-15" dirty="0">
                <a:latin typeface="+mj-lt"/>
                <a:cs typeface="Chiller"/>
              </a:rPr>
              <a:t> </a:t>
            </a:r>
            <a:r>
              <a:rPr sz="2800" dirty="0">
                <a:latin typeface="+mj-lt"/>
                <a:cs typeface="Chiller"/>
              </a:rPr>
              <a:t>Hitler believed</a:t>
            </a:r>
            <a:r>
              <a:rPr sz="2800" spc="20" dirty="0">
                <a:latin typeface="+mj-lt"/>
                <a:cs typeface="Chiller"/>
              </a:rPr>
              <a:t> </a:t>
            </a:r>
            <a:r>
              <a:rPr sz="2800" dirty="0">
                <a:latin typeface="+mj-lt"/>
                <a:cs typeface="Chiller"/>
              </a:rPr>
              <a:t>that the people</a:t>
            </a:r>
            <a:r>
              <a:rPr sz="2800" spc="-5" dirty="0">
                <a:latin typeface="+mj-lt"/>
                <a:cs typeface="Chiller"/>
              </a:rPr>
              <a:t> </a:t>
            </a:r>
            <a:r>
              <a:rPr sz="2800" dirty="0">
                <a:latin typeface="+mj-lt"/>
                <a:cs typeface="Chiller"/>
              </a:rPr>
              <a:t>from</a:t>
            </a:r>
            <a:r>
              <a:rPr sz="2800" spc="-5" dirty="0">
                <a:latin typeface="+mj-lt"/>
                <a:cs typeface="Chiller"/>
              </a:rPr>
              <a:t> </a:t>
            </a:r>
            <a:r>
              <a:rPr sz="2800" dirty="0">
                <a:latin typeface="+mj-lt"/>
                <a:cs typeface="Chiller"/>
              </a:rPr>
              <a:t>Poland</a:t>
            </a:r>
            <a:r>
              <a:rPr sz="2800" spc="-5" dirty="0">
                <a:latin typeface="+mj-lt"/>
                <a:cs typeface="Chiller"/>
              </a:rPr>
              <a:t> </a:t>
            </a:r>
            <a:r>
              <a:rPr sz="2800" dirty="0">
                <a:latin typeface="+mj-lt"/>
                <a:cs typeface="Chiller"/>
              </a:rPr>
              <a:t>should</a:t>
            </a:r>
            <a:r>
              <a:rPr sz="2800" spc="10" dirty="0">
                <a:latin typeface="+mj-lt"/>
                <a:cs typeface="Chiller"/>
              </a:rPr>
              <a:t> </a:t>
            </a:r>
            <a:r>
              <a:rPr sz="2800" dirty="0">
                <a:latin typeface="+mj-lt"/>
                <a:cs typeface="Chiller"/>
              </a:rPr>
              <a:t>be the slaves</a:t>
            </a:r>
            <a:r>
              <a:rPr sz="2800" spc="20" dirty="0">
                <a:latin typeface="+mj-lt"/>
                <a:cs typeface="Chiller"/>
              </a:rPr>
              <a:t> </a:t>
            </a:r>
            <a:r>
              <a:rPr sz="2800" dirty="0">
                <a:latin typeface="+mj-lt"/>
                <a:cs typeface="Chiller"/>
              </a:rPr>
              <a:t>of Germans</a:t>
            </a:r>
          </a:p>
        </p:txBody>
      </p:sp>
      <p:sp>
        <p:nvSpPr>
          <p:cNvPr id="6" name="object 6"/>
          <p:cNvSpPr/>
          <p:nvPr/>
        </p:nvSpPr>
        <p:spPr>
          <a:xfrm>
            <a:off x="3018028" y="1898904"/>
            <a:ext cx="3820667" cy="32095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406903" y="5143501"/>
            <a:ext cx="3766185" cy="193230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/>
            <a:r>
              <a:rPr b="1" i="1" spc="-5" dirty="0">
                <a:latin typeface="Times New Roman"/>
                <a:cs typeface="Times New Roman"/>
              </a:rPr>
              <a:t>"Thes</a:t>
            </a:r>
            <a:r>
              <a:rPr b="1" i="1" dirty="0">
                <a:latin typeface="Times New Roman"/>
                <a:cs typeface="Times New Roman"/>
              </a:rPr>
              <a:t>e</a:t>
            </a:r>
            <a:r>
              <a:rPr b="1" i="1" spc="-5" dirty="0">
                <a:latin typeface="Times New Roman"/>
                <a:cs typeface="Times New Roman"/>
              </a:rPr>
              <a:t> ar</a:t>
            </a:r>
            <a:r>
              <a:rPr b="1" i="1" dirty="0">
                <a:latin typeface="Times New Roman"/>
                <a:cs typeface="Times New Roman"/>
              </a:rPr>
              <a:t>e</a:t>
            </a:r>
            <a:r>
              <a:rPr b="1" i="1" spc="-5" dirty="0">
                <a:latin typeface="Times New Roman"/>
                <a:cs typeface="Times New Roman"/>
              </a:rPr>
              <a:t> slav</a:t>
            </a:r>
            <a:r>
              <a:rPr b="1" i="1" dirty="0">
                <a:latin typeface="Times New Roman"/>
                <a:cs typeface="Times New Roman"/>
              </a:rPr>
              <a:t>e</a:t>
            </a:r>
            <a:r>
              <a:rPr b="1" i="1" spc="-5" dirty="0">
                <a:latin typeface="Times New Roman"/>
                <a:cs typeface="Times New Roman"/>
              </a:rPr>
              <a:t> laborer</a:t>
            </a:r>
            <a:r>
              <a:rPr b="1" i="1" dirty="0">
                <a:latin typeface="Times New Roman"/>
                <a:cs typeface="Times New Roman"/>
              </a:rPr>
              <a:t>s</a:t>
            </a:r>
            <a:r>
              <a:rPr b="1" i="1" spc="-5" dirty="0">
                <a:latin typeface="Times New Roman"/>
                <a:cs typeface="Times New Roman"/>
              </a:rPr>
              <a:t> i</a:t>
            </a:r>
            <a:r>
              <a:rPr b="1" i="1" dirty="0">
                <a:latin typeface="Times New Roman"/>
                <a:cs typeface="Times New Roman"/>
              </a:rPr>
              <a:t>n</a:t>
            </a:r>
            <a:r>
              <a:rPr b="1" i="1" spc="-5" dirty="0">
                <a:latin typeface="Times New Roman"/>
                <a:cs typeface="Times New Roman"/>
              </a:rPr>
              <a:t> the Buchenwal</a:t>
            </a:r>
            <a:r>
              <a:rPr b="1" i="1" dirty="0">
                <a:latin typeface="Times New Roman"/>
                <a:cs typeface="Times New Roman"/>
              </a:rPr>
              <a:t>d </a:t>
            </a:r>
            <a:r>
              <a:rPr b="1" i="1" spc="-5" dirty="0">
                <a:latin typeface="Times New Roman"/>
                <a:cs typeface="Times New Roman"/>
              </a:rPr>
              <a:t>concentratio</a:t>
            </a:r>
            <a:r>
              <a:rPr b="1" i="1" dirty="0">
                <a:latin typeface="Times New Roman"/>
                <a:cs typeface="Times New Roman"/>
              </a:rPr>
              <a:t>n </a:t>
            </a:r>
            <a:r>
              <a:rPr b="1" i="1" spc="-5" dirty="0">
                <a:latin typeface="Times New Roman"/>
                <a:cs typeface="Times New Roman"/>
              </a:rPr>
              <a:t>cam</a:t>
            </a:r>
            <a:r>
              <a:rPr b="1" i="1" dirty="0">
                <a:latin typeface="Times New Roman"/>
                <a:cs typeface="Times New Roman"/>
              </a:rPr>
              <a:t>p </a:t>
            </a:r>
            <a:r>
              <a:rPr b="1" i="1" spc="-5" dirty="0">
                <a:latin typeface="Times New Roman"/>
                <a:cs typeface="Times New Roman"/>
              </a:rPr>
              <a:t>near Jena</a:t>
            </a:r>
            <a:r>
              <a:rPr b="1" i="1" dirty="0">
                <a:latin typeface="Times New Roman"/>
                <a:cs typeface="Times New Roman"/>
              </a:rPr>
              <a:t>; </a:t>
            </a:r>
            <a:r>
              <a:rPr b="1" i="1" spc="-5" dirty="0">
                <a:latin typeface="Times New Roman"/>
                <a:cs typeface="Times New Roman"/>
              </a:rPr>
              <a:t>man</a:t>
            </a:r>
            <a:r>
              <a:rPr b="1" i="1" dirty="0">
                <a:latin typeface="Times New Roman"/>
                <a:cs typeface="Times New Roman"/>
              </a:rPr>
              <a:t>y </a:t>
            </a:r>
            <a:r>
              <a:rPr b="1" i="1" spc="-5" dirty="0">
                <a:latin typeface="Times New Roman"/>
                <a:cs typeface="Times New Roman"/>
              </a:rPr>
              <a:t>ha</a:t>
            </a:r>
            <a:r>
              <a:rPr b="1" i="1" dirty="0">
                <a:latin typeface="Times New Roman"/>
                <a:cs typeface="Times New Roman"/>
              </a:rPr>
              <a:t>d </a:t>
            </a:r>
            <a:r>
              <a:rPr b="1" i="1" spc="-5" dirty="0">
                <a:latin typeface="Times New Roman"/>
                <a:cs typeface="Times New Roman"/>
              </a:rPr>
              <a:t>die</a:t>
            </a:r>
            <a:r>
              <a:rPr b="1" i="1" dirty="0">
                <a:latin typeface="Times New Roman"/>
                <a:cs typeface="Times New Roman"/>
              </a:rPr>
              <a:t>d </a:t>
            </a:r>
            <a:r>
              <a:rPr b="1" i="1" spc="-5" dirty="0">
                <a:latin typeface="Times New Roman"/>
                <a:cs typeface="Times New Roman"/>
              </a:rPr>
              <a:t>fro</a:t>
            </a:r>
            <a:r>
              <a:rPr b="1" i="1" dirty="0">
                <a:latin typeface="Times New Roman"/>
                <a:cs typeface="Times New Roman"/>
              </a:rPr>
              <a:t>m </a:t>
            </a:r>
            <a:r>
              <a:rPr b="1" i="1" spc="-5" dirty="0">
                <a:latin typeface="Times New Roman"/>
                <a:cs typeface="Times New Roman"/>
              </a:rPr>
              <a:t>malnutrition whe</a:t>
            </a:r>
            <a:r>
              <a:rPr b="1" i="1" dirty="0">
                <a:latin typeface="Times New Roman"/>
                <a:cs typeface="Times New Roman"/>
              </a:rPr>
              <a:t>n</a:t>
            </a:r>
            <a:r>
              <a:rPr b="1" i="1" spc="-5" dirty="0">
                <a:latin typeface="Times New Roman"/>
                <a:cs typeface="Times New Roman"/>
              </a:rPr>
              <a:t> U</a:t>
            </a:r>
            <a:r>
              <a:rPr b="1" i="1" dirty="0">
                <a:latin typeface="Times New Roman"/>
                <a:cs typeface="Times New Roman"/>
              </a:rPr>
              <a:t>S</a:t>
            </a:r>
            <a:r>
              <a:rPr b="1" i="1" spc="-5" dirty="0">
                <a:latin typeface="Times New Roman"/>
                <a:cs typeface="Times New Roman"/>
              </a:rPr>
              <a:t> troop</a:t>
            </a:r>
            <a:r>
              <a:rPr b="1" i="1" dirty="0">
                <a:latin typeface="Times New Roman"/>
                <a:cs typeface="Times New Roman"/>
              </a:rPr>
              <a:t>s</a:t>
            </a:r>
            <a:r>
              <a:rPr b="1" i="1" spc="-5" dirty="0">
                <a:latin typeface="Times New Roman"/>
                <a:cs typeface="Times New Roman"/>
              </a:rPr>
              <a:t> o</a:t>
            </a:r>
            <a:r>
              <a:rPr b="1" i="1" dirty="0">
                <a:latin typeface="Times New Roman"/>
                <a:cs typeface="Times New Roman"/>
              </a:rPr>
              <a:t>f</a:t>
            </a:r>
            <a:r>
              <a:rPr b="1" i="1" spc="-5" dirty="0">
                <a:latin typeface="Times New Roman"/>
                <a:cs typeface="Times New Roman"/>
              </a:rPr>
              <a:t> th</a:t>
            </a:r>
            <a:r>
              <a:rPr b="1" i="1" dirty="0">
                <a:latin typeface="Times New Roman"/>
                <a:cs typeface="Times New Roman"/>
              </a:rPr>
              <a:t>e</a:t>
            </a:r>
            <a:r>
              <a:rPr b="1" i="1" spc="-5" dirty="0">
                <a:latin typeface="Times New Roman"/>
                <a:cs typeface="Times New Roman"/>
              </a:rPr>
              <a:t> 80t</a:t>
            </a:r>
            <a:r>
              <a:rPr b="1" i="1" dirty="0">
                <a:latin typeface="Times New Roman"/>
                <a:cs typeface="Times New Roman"/>
              </a:rPr>
              <a:t>h</a:t>
            </a:r>
            <a:r>
              <a:rPr b="1" i="1" spc="-5" dirty="0">
                <a:latin typeface="Times New Roman"/>
                <a:cs typeface="Times New Roman"/>
              </a:rPr>
              <a:t> Division ente</a:t>
            </a:r>
            <a:r>
              <a:rPr b="1" i="1" dirty="0">
                <a:latin typeface="Times New Roman"/>
                <a:cs typeface="Times New Roman"/>
              </a:rPr>
              <a:t>r </a:t>
            </a:r>
            <a:r>
              <a:rPr b="1" i="1" spc="-5" dirty="0">
                <a:latin typeface="Times New Roman"/>
                <a:cs typeface="Times New Roman"/>
              </a:rPr>
              <a:t>th</a:t>
            </a:r>
            <a:r>
              <a:rPr b="1" i="1" dirty="0">
                <a:latin typeface="Times New Roman"/>
                <a:cs typeface="Times New Roman"/>
              </a:rPr>
              <a:t>e </a:t>
            </a:r>
            <a:r>
              <a:rPr b="1" i="1" spc="-5" dirty="0">
                <a:latin typeface="Times New Roman"/>
                <a:cs typeface="Times New Roman"/>
              </a:rPr>
              <a:t>camp.</a:t>
            </a:r>
            <a:r>
              <a:rPr b="1" i="1" dirty="0">
                <a:latin typeface="Times New Roman"/>
                <a:cs typeface="Times New Roman"/>
              </a:rPr>
              <a:t>" </a:t>
            </a:r>
            <a:r>
              <a:rPr b="1" i="1" spc="-5" dirty="0">
                <a:latin typeface="Times New Roman"/>
                <a:cs typeface="Times New Roman"/>
              </a:rPr>
              <a:t>German</a:t>
            </a:r>
            <a:r>
              <a:rPr b="1" i="1" spc="-70" dirty="0">
                <a:latin typeface="Times New Roman"/>
                <a:cs typeface="Times New Roman"/>
              </a:rPr>
              <a:t>y</a:t>
            </a:r>
            <a:r>
              <a:rPr b="1" i="1" dirty="0">
                <a:latin typeface="Times New Roman"/>
                <a:cs typeface="Times New Roman"/>
              </a:rPr>
              <a:t>,</a:t>
            </a:r>
            <a:r>
              <a:rPr b="1" i="1" spc="-70" dirty="0">
                <a:latin typeface="Times New Roman"/>
                <a:cs typeface="Times New Roman"/>
              </a:rPr>
              <a:t> </a:t>
            </a:r>
            <a:r>
              <a:rPr b="1" i="1" spc="-5" dirty="0">
                <a:latin typeface="Times New Roman"/>
                <a:cs typeface="Times New Roman"/>
              </a:rPr>
              <a:t>Apri</a:t>
            </a:r>
            <a:r>
              <a:rPr b="1" i="1" dirty="0">
                <a:latin typeface="Times New Roman"/>
                <a:cs typeface="Times New Roman"/>
              </a:rPr>
              <a:t>l </a:t>
            </a:r>
            <a:r>
              <a:rPr b="1" i="1" spc="-5" dirty="0">
                <a:latin typeface="Times New Roman"/>
                <a:cs typeface="Times New Roman"/>
              </a:rPr>
              <a:t>16, 1945</a:t>
            </a:r>
            <a:r>
              <a:rPr b="1" i="1" dirty="0">
                <a:latin typeface="Times New Roman"/>
                <a:cs typeface="Times New Roman"/>
              </a:rPr>
              <a:t>. </a:t>
            </a:r>
            <a:r>
              <a:rPr b="1" i="1" spc="-5" dirty="0">
                <a:latin typeface="Times New Roman"/>
                <a:cs typeface="Times New Roman"/>
              </a:rPr>
              <a:t>Pvt</a:t>
            </a:r>
            <a:r>
              <a:rPr b="1" i="1" dirty="0">
                <a:latin typeface="Times New Roman"/>
                <a:cs typeface="Times New Roman"/>
              </a:rPr>
              <a:t>. </a:t>
            </a:r>
            <a:r>
              <a:rPr b="1" i="1" spc="-5" dirty="0">
                <a:latin typeface="Times New Roman"/>
                <a:cs typeface="Times New Roman"/>
              </a:rPr>
              <a:t>H</a:t>
            </a:r>
            <a:r>
              <a:rPr b="1" i="1" dirty="0">
                <a:latin typeface="Times New Roman"/>
                <a:cs typeface="Times New Roman"/>
              </a:rPr>
              <a:t>. </a:t>
            </a:r>
            <a:r>
              <a:rPr b="1" i="1" spc="-5" dirty="0">
                <a:latin typeface="Times New Roman"/>
                <a:cs typeface="Times New Roman"/>
              </a:rPr>
              <a:t>Mille</a:t>
            </a:r>
            <a:r>
              <a:rPr b="1" i="1" spc="-105" dirty="0">
                <a:latin typeface="Times New Roman"/>
                <a:cs typeface="Times New Roman"/>
              </a:rPr>
              <a:t>r</a:t>
            </a:r>
            <a:r>
              <a:rPr b="1" i="1" dirty="0">
                <a:latin typeface="Times New Roman"/>
                <a:cs typeface="Times New Roman"/>
              </a:rPr>
              <a:t>.</a:t>
            </a:r>
            <a:endParaRPr dirty="0">
              <a:latin typeface="Times New Roman"/>
              <a:cs typeface="Times New Roman"/>
            </a:endParaRPr>
          </a:p>
          <a:p>
            <a:pPr marL="12700"/>
            <a:r>
              <a:rPr b="1" i="1" spc="-5" dirty="0">
                <a:latin typeface="Times New Roman"/>
                <a:cs typeface="Times New Roman"/>
              </a:rPr>
              <a:t>(Nationa</a:t>
            </a:r>
            <a:r>
              <a:rPr b="1" i="1" dirty="0">
                <a:latin typeface="Times New Roman"/>
                <a:cs typeface="Times New Roman"/>
              </a:rPr>
              <a:t>l</a:t>
            </a:r>
            <a:r>
              <a:rPr b="1" i="1" spc="-70" dirty="0">
                <a:latin typeface="Times New Roman"/>
                <a:cs typeface="Times New Roman"/>
              </a:rPr>
              <a:t> </a:t>
            </a:r>
            <a:r>
              <a:rPr b="1" i="1" spc="-5" dirty="0">
                <a:latin typeface="Times New Roman"/>
                <a:cs typeface="Times New Roman"/>
              </a:rPr>
              <a:t>Archives)</a:t>
            </a:r>
            <a:endParaRPr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485111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330702" y="946403"/>
            <a:ext cx="2606040" cy="73279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/>
            <a:r>
              <a:rPr sz="4650" spc="-90" dirty="0">
                <a:solidFill>
                  <a:srgbClr val="482400"/>
                </a:solidFill>
                <a:latin typeface="Juice ITC"/>
                <a:cs typeface="Juice ITC"/>
                <a:hlinkClick r:id="rId2"/>
              </a:rPr>
              <a:t>Affected</a:t>
            </a:r>
            <a:r>
              <a:rPr sz="4650" spc="-70" dirty="0">
                <a:solidFill>
                  <a:srgbClr val="482400"/>
                </a:solidFill>
                <a:latin typeface="Juice ITC"/>
                <a:cs typeface="Juice ITC"/>
                <a:hlinkClick r:id="rId2"/>
              </a:rPr>
              <a:t> </a:t>
            </a:r>
            <a:r>
              <a:rPr sz="4650" spc="-90" dirty="0">
                <a:solidFill>
                  <a:srgbClr val="482400"/>
                </a:solidFill>
                <a:latin typeface="Juice ITC"/>
                <a:cs typeface="Juice ITC"/>
                <a:hlinkClick r:id="rId2"/>
              </a:rPr>
              <a:t>groups</a:t>
            </a:r>
            <a:endParaRPr sz="4650" dirty="0">
              <a:latin typeface="Juice ITC"/>
              <a:cs typeface="Juice ITC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452868" y="2331721"/>
            <a:ext cx="212597" cy="2209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452868" y="3137917"/>
            <a:ext cx="212597" cy="2209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452868" y="4305301"/>
            <a:ext cx="212597" cy="22097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788403" y="2219705"/>
            <a:ext cx="4911597" cy="31051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/>
            <a:r>
              <a:rPr sz="2400" u="heavy" spc="-5" dirty="0">
                <a:cs typeface="Chiller"/>
              </a:rPr>
              <a:t>Slavs</a:t>
            </a:r>
            <a:r>
              <a:rPr sz="2400" u="heavy" dirty="0">
                <a:cs typeface="Chiller"/>
              </a:rPr>
              <a:t>;</a:t>
            </a:r>
            <a:r>
              <a:rPr sz="2400" dirty="0">
                <a:cs typeface="Chiller"/>
              </a:rPr>
              <a:t> Hitler</a:t>
            </a:r>
            <a:r>
              <a:rPr sz="2400" spc="-5" dirty="0">
                <a:cs typeface="Chiller"/>
              </a:rPr>
              <a:t> </a:t>
            </a:r>
            <a:r>
              <a:rPr sz="2400" spc="-10" dirty="0">
                <a:cs typeface="Chiller"/>
              </a:rPr>
              <a:t>believed</a:t>
            </a:r>
            <a:r>
              <a:rPr sz="2400" spc="15" dirty="0">
                <a:cs typeface="Chiller"/>
              </a:rPr>
              <a:t> </a:t>
            </a:r>
            <a:r>
              <a:rPr sz="2400" spc="-10" dirty="0">
                <a:cs typeface="Chiller"/>
              </a:rPr>
              <a:t>the</a:t>
            </a:r>
            <a:r>
              <a:rPr sz="2400" spc="-5" dirty="0">
                <a:cs typeface="Chiller"/>
              </a:rPr>
              <a:t> </a:t>
            </a:r>
            <a:r>
              <a:rPr sz="2400" spc="-10" dirty="0">
                <a:cs typeface="Chiller"/>
              </a:rPr>
              <a:t>people</a:t>
            </a:r>
            <a:r>
              <a:rPr sz="2400" spc="25" dirty="0">
                <a:cs typeface="Chiller"/>
              </a:rPr>
              <a:t> </a:t>
            </a:r>
            <a:r>
              <a:rPr sz="2400" spc="-10" dirty="0">
                <a:cs typeface="Chiller"/>
              </a:rPr>
              <a:t>of Eastern</a:t>
            </a:r>
            <a:r>
              <a:rPr sz="2400" spc="10" dirty="0">
                <a:cs typeface="Chiller"/>
              </a:rPr>
              <a:t> </a:t>
            </a:r>
            <a:r>
              <a:rPr sz="2400" spc="-10" dirty="0">
                <a:cs typeface="Chiller"/>
              </a:rPr>
              <a:t>Europe</a:t>
            </a:r>
            <a:r>
              <a:rPr sz="2400" spc="10" dirty="0">
                <a:cs typeface="Chiller"/>
              </a:rPr>
              <a:t> </a:t>
            </a:r>
            <a:r>
              <a:rPr sz="2400" spc="-10" dirty="0">
                <a:cs typeface="Chiller"/>
              </a:rPr>
              <a:t>were</a:t>
            </a:r>
            <a:r>
              <a:rPr sz="2400" spc="10" dirty="0">
                <a:cs typeface="Chiller"/>
              </a:rPr>
              <a:t> </a:t>
            </a:r>
            <a:r>
              <a:rPr sz="2400" dirty="0">
                <a:cs typeface="Chiller"/>
              </a:rPr>
              <a:t>racially</a:t>
            </a:r>
            <a:r>
              <a:rPr sz="2400" spc="5" dirty="0">
                <a:cs typeface="Chiller"/>
              </a:rPr>
              <a:t> </a:t>
            </a:r>
            <a:r>
              <a:rPr sz="2400" spc="-10" dirty="0">
                <a:cs typeface="Chiller"/>
              </a:rPr>
              <a:t>inferior</a:t>
            </a:r>
            <a:endParaRPr sz="2400" dirty="0">
              <a:cs typeface="Chiller"/>
            </a:endParaRPr>
          </a:p>
          <a:p>
            <a:pPr>
              <a:lnSpc>
                <a:spcPts val="550"/>
              </a:lnSpc>
              <a:spcBef>
                <a:spcPts val="26"/>
              </a:spcBef>
            </a:pPr>
            <a:endParaRPr sz="550" dirty="0"/>
          </a:p>
          <a:p>
            <a:pPr marL="12700" marR="436245" algn="just"/>
            <a:r>
              <a:rPr sz="2400" u="heavy" dirty="0">
                <a:cs typeface="Chiller"/>
              </a:rPr>
              <a:t>Gypsies:</a:t>
            </a:r>
            <a:r>
              <a:rPr sz="2400" dirty="0">
                <a:cs typeface="Chiller"/>
              </a:rPr>
              <a:t> </a:t>
            </a:r>
            <a:r>
              <a:rPr sz="2400" spc="-15" dirty="0">
                <a:cs typeface="Chiller"/>
              </a:rPr>
              <a:t>anothe</a:t>
            </a:r>
            <a:r>
              <a:rPr sz="2400" spc="-10" dirty="0">
                <a:cs typeface="Chiller"/>
              </a:rPr>
              <a:t>r </a:t>
            </a:r>
            <a:r>
              <a:rPr sz="2400" spc="-15" dirty="0">
                <a:cs typeface="Chiller"/>
              </a:rPr>
              <a:t>minorit</a:t>
            </a:r>
            <a:r>
              <a:rPr sz="2400" spc="-10" dirty="0">
                <a:cs typeface="Chiller"/>
              </a:rPr>
              <a:t>y</a:t>
            </a:r>
            <a:r>
              <a:rPr sz="2400" spc="20" dirty="0">
                <a:cs typeface="Chiller"/>
              </a:rPr>
              <a:t> </a:t>
            </a:r>
            <a:r>
              <a:rPr sz="2400" spc="-15" dirty="0">
                <a:cs typeface="Chiller"/>
              </a:rPr>
              <a:t>group whic</a:t>
            </a:r>
            <a:r>
              <a:rPr sz="2400" spc="-10" dirty="0">
                <a:cs typeface="Chiller"/>
              </a:rPr>
              <a:t>h</a:t>
            </a:r>
            <a:r>
              <a:rPr sz="2400" spc="5" dirty="0">
                <a:cs typeface="Chiller"/>
              </a:rPr>
              <a:t> </a:t>
            </a:r>
            <a:r>
              <a:rPr sz="2400" spc="-5" dirty="0">
                <a:cs typeface="Chiller"/>
              </a:rPr>
              <a:t>traditionall</a:t>
            </a:r>
            <a:r>
              <a:rPr sz="2400" dirty="0">
                <a:cs typeface="Chiller"/>
              </a:rPr>
              <a:t>y</a:t>
            </a:r>
            <a:r>
              <a:rPr sz="2400" spc="5" dirty="0">
                <a:cs typeface="Chiller"/>
              </a:rPr>
              <a:t> </a:t>
            </a:r>
            <a:r>
              <a:rPr sz="2400" spc="-15" dirty="0">
                <a:cs typeface="Chiller"/>
              </a:rPr>
              <a:t>suffere</a:t>
            </a:r>
            <a:r>
              <a:rPr sz="2400" spc="-10" dirty="0">
                <a:cs typeface="Chiller"/>
              </a:rPr>
              <a:t>d</a:t>
            </a:r>
            <a:r>
              <a:rPr sz="2400" spc="35" dirty="0">
                <a:cs typeface="Chiller"/>
              </a:rPr>
              <a:t> </a:t>
            </a:r>
            <a:r>
              <a:rPr sz="2400" spc="-15" dirty="0">
                <a:cs typeface="Chiller"/>
              </a:rPr>
              <a:t>from </a:t>
            </a:r>
            <a:r>
              <a:rPr sz="2400" dirty="0">
                <a:cs typeface="Chiller"/>
              </a:rPr>
              <a:t>discrimination</a:t>
            </a:r>
            <a:r>
              <a:rPr sz="2400" spc="30" dirty="0">
                <a:cs typeface="Chiller"/>
              </a:rPr>
              <a:t> </a:t>
            </a:r>
            <a:r>
              <a:rPr sz="2400" spc="-10" dirty="0">
                <a:cs typeface="Chiller"/>
              </a:rPr>
              <a:t>in</a:t>
            </a:r>
            <a:r>
              <a:rPr sz="2400" spc="10" dirty="0">
                <a:cs typeface="Chiller"/>
              </a:rPr>
              <a:t> </a:t>
            </a:r>
            <a:r>
              <a:rPr sz="2400" spc="-10" dirty="0">
                <a:cs typeface="Chiller"/>
              </a:rPr>
              <a:t>Europe</a:t>
            </a:r>
            <a:endParaRPr sz="2400" dirty="0">
              <a:cs typeface="Chiller"/>
            </a:endParaRPr>
          </a:p>
          <a:p>
            <a:pPr>
              <a:lnSpc>
                <a:spcPts val="550"/>
              </a:lnSpc>
              <a:spcBef>
                <a:spcPts val="25"/>
              </a:spcBef>
            </a:pPr>
            <a:endParaRPr sz="550" dirty="0"/>
          </a:p>
          <a:p>
            <a:pPr marL="12700" marR="532130"/>
            <a:r>
              <a:rPr sz="2400" u="heavy" dirty="0">
                <a:cs typeface="Chiller"/>
              </a:rPr>
              <a:t>"Undesirables”:</a:t>
            </a:r>
            <a:r>
              <a:rPr sz="2400" spc="-5" dirty="0">
                <a:cs typeface="Chiller"/>
              </a:rPr>
              <a:t> homosexuals, mentall</a:t>
            </a:r>
            <a:r>
              <a:rPr sz="2400" dirty="0">
                <a:cs typeface="Chiller"/>
              </a:rPr>
              <a:t>y</a:t>
            </a:r>
            <a:r>
              <a:rPr sz="2400" spc="5" dirty="0">
                <a:cs typeface="Chiller"/>
              </a:rPr>
              <a:t> </a:t>
            </a:r>
            <a:r>
              <a:rPr sz="2400" spc="-5" dirty="0">
                <a:cs typeface="Chiller"/>
              </a:rPr>
              <a:t>ill</a:t>
            </a:r>
            <a:r>
              <a:rPr sz="2400" dirty="0">
                <a:cs typeface="Chiller"/>
              </a:rPr>
              <a:t>, </a:t>
            </a:r>
            <a:r>
              <a:rPr sz="2400" spc="-5" dirty="0">
                <a:cs typeface="Chiller"/>
              </a:rPr>
              <a:t>politica</a:t>
            </a:r>
            <a:r>
              <a:rPr sz="2400" dirty="0">
                <a:cs typeface="Chiller"/>
              </a:rPr>
              <a:t>l </a:t>
            </a:r>
            <a:r>
              <a:rPr sz="2400" spc="-15" dirty="0">
                <a:cs typeface="Chiller"/>
              </a:rPr>
              <a:t>dissidents (especiall</a:t>
            </a:r>
            <a:r>
              <a:rPr sz="2400" dirty="0">
                <a:cs typeface="Chiller"/>
              </a:rPr>
              <a:t>y</a:t>
            </a:r>
            <a:r>
              <a:rPr sz="2400" spc="10" dirty="0">
                <a:cs typeface="Chiller"/>
              </a:rPr>
              <a:t> </a:t>
            </a:r>
            <a:r>
              <a:rPr sz="2400" spc="-15" dirty="0">
                <a:cs typeface="Chiller"/>
              </a:rPr>
              <a:t>communists)</a:t>
            </a:r>
            <a:endParaRPr sz="2400" dirty="0">
              <a:cs typeface="Chiller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864104" y="1749551"/>
            <a:ext cx="3974591" cy="279349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330703" y="4533901"/>
            <a:ext cx="3479165" cy="220662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/>
            <a:r>
              <a:rPr b="1" i="1" spc="-5" dirty="0">
                <a:latin typeface="Times New Roman"/>
                <a:cs typeface="Times New Roman"/>
              </a:rPr>
              <a:t>"Bone</a:t>
            </a:r>
            <a:r>
              <a:rPr b="1" i="1" dirty="0">
                <a:latin typeface="Times New Roman"/>
                <a:cs typeface="Times New Roman"/>
              </a:rPr>
              <a:t>s</a:t>
            </a:r>
            <a:r>
              <a:rPr b="1" i="1" spc="-5" dirty="0">
                <a:latin typeface="Times New Roman"/>
                <a:cs typeface="Times New Roman"/>
              </a:rPr>
              <a:t> o</a:t>
            </a:r>
            <a:r>
              <a:rPr b="1" i="1" dirty="0">
                <a:latin typeface="Times New Roman"/>
                <a:cs typeface="Times New Roman"/>
              </a:rPr>
              <a:t>f</a:t>
            </a:r>
            <a:r>
              <a:rPr b="1" i="1" spc="-5" dirty="0">
                <a:latin typeface="Times New Roman"/>
                <a:cs typeface="Times New Roman"/>
              </a:rPr>
              <a:t> anti-Naz</a:t>
            </a:r>
            <a:r>
              <a:rPr b="1" i="1" dirty="0">
                <a:latin typeface="Times New Roman"/>
                <a:cs typeface="Times New Roman"/>
              </a:rPr>
              <a:t>i</a:t>
            </a:r>
            <a:r>
              <a:rPr b="1" i="1" spc="-5" dirty="0">
                <a:latin typeface="Times New Roman"/>
                <a:cs typeface="Times New Roman"/>
              </a:rPr>
              <a:t> Germa</a:t>
            </a:r>
            <a:r>
              <a:rPr b="1" i="1" dirty="0">
                <a:latin typeface="Times New Roman"/>
                <a:cs typeface="Times New Roman"/>
              </a:rPr>
              <a:t>n</a:t>
            </a:r>
            <a:r>
              <a:rPr b="1" i="1" spc="-5" dirty="0">
                <a:latin typeface="Times New Roman"/>
                <a:cs typeface="Times New Roman"/>
              </a:rPr>
              <a:t> women stil</a:t>
            </a:r>
            <a:r>
              <a:rPr b="1" i="1" dirty="0">
                <a:latin typeface="Times New Roman"/>
                <a:cs typeface="Times New Roman"/>
              </a:rPr>
              <a:t>l </a:t>
            </a:r>
            <a:r>
              <a:rPr b="1" i="1" spc="-5" dirty="0">
                <a:latin typeface="Times New Roman"/>
                <a:cs typeface="Times New Roman"/>
              </a:rPr>
              <a:t>ar</a:t>
            </a:r>
            <a:r>
              <a:rPr b="1" i="1" dirty="0">
                <a:latin typeface="Times New Roman"/>
                <a:cs typeface="Times New Roman"/>
              </a:rPr>
              <a:t>e </a:t>
            </a:r>
            <a:r>
              <a:rPr b="1" i="1" spc="-5" dirty="0">
                <a:latin typeface="Times New Roman"/>
                <a:cs typeface="Times New Roman"/>
              </a:rPr>
              <a:t>i</a:t>
            </a:r>
            <a:r>
              <a:rPr b="1" i="1" dirty="0">
                <a:latin typeface="Times New Roman"/>
                <a:cs typeface="Times New Roman"/>
              </a:rPr>
              <a:t>n </a:t>
            </a:r>
            <a:r>
              <a:rPr b="1" i="1" spc="-5" dirty="0">
                <a:latin typeface="Times New Roman"/>
                <a:cs typeface="Times New Roman"/>
              </a:rPr>
              <a:t>th</a:t>
            </a:r>
            <a:r>
              <a:rPr b="1" i="1" dirty="0">
                <a:latin typeface="Times New Roman"/>
                <a:cs typeface="Times New Roman"/>
              </a:rPr>
              <a:t>e </a:t>
            </a:r>
            <a:r>
              <a:rPr b="1" i="1" spc="-5" dirty="0">
                <a:latin typeface="Times New Roman"/>
                <a:cs typeface="Times New Roman"/>
              </a:rPr>
              <a:t>crematorium</a:t>
            </a:r>
            <a:r>
              <a:rPr b="1" i="1" dirty="0">
                <a:latin typeface="Times New Roman"/>
                <a:cs typeface="Times New Roman"/>
              </a:rPr>
              <a:t>s </a:t>
            </a:r>
            <a:r>
              <a:rPr b="1" i="1" spc="-5" dirty="0">
                <a:latin typeface="Times New Roman"/>
                <a:cs typeface="Times New Roman"/>
              </a:rPr>
              <a:t>i</a:t>
            </a:r>
            <a:r>
              <a:rPr b="1" i="1" dirty="0">
                <a:latin typeface="Times New Roman"/>
                <a:cs typeface="Times New Roman"/>
              </a:rPr>
              <a:t>n </a:t>
            </a:r>
            <a:r>
              <a:rPr b="1" i="1" spc="-5" dirty="0">
                <a:latin typeface="Times New Roman"/>
                <a:cs typeface="Times New Roman"/>
              </a:rPr>
              <a:t>the </a:t>
            </a:r>
            <a:r>
              <a:rPr b="1" i="1" dirty="0">
                <a:latin typeface="Times New Roman"/>
                <a:cs typeface="Times New Roman"/>
              </a:rPr>
              <a:t>German concentration camp at </a:t>
            </a:r>
            <a:r>
              <a:rPr b="1" i="1" spc="-135" dirty="0">
                <a:latin typeface="Times New Roman"/>
                <a:cs typeface="Times New Roman"/>
              </a:rPr>
              <a:t>W</a:t>
            </a:r>
            <a:r>
              <a:rPr b="1" i="1" spc="-5" dirty="0">
                <a:latin typeface="Times New Roman"/>
                <a:cs typeface="Times New Roman"/>
              </a:rPr>
              <a:t>eima</a:t>
            </a:r>
            <a:r>
              <a:rPr b="1" i="1" spc="-105" dirty="0">
                <a:latin typeface="Times New Roman"/>
                <a:cs typeface="Times New Roman"/>
              </a:rPr>
              <a:t>r</a:t>
            </a:r>
            <a:r>
              <a:rPr b="1" i="1" dirty="0">
                <a:latin typeface="Times New Roman"/>
                <a:cs typeface="Times New Roman"/>
              </a:rPr>
              <a:t>, </a:t>
            </a:r>
            <a:r>
              <a:rPr b="1" i="1" spc="-5" dirty="0">
                <a:latin typeface="Times New Roman"/>
                <a:cs typeface="Times New Roman"/>
              </a:rPr>
              <a:t>German</a:t>
            </a:r>
            <a:r>
              <a:rPr b="1" i="1" spc="-70" dirty="0">
                <a:latin typeface="Times New Roman"/>
                <a:cs typeface="Times New Roman"/>
              </a:rPr>
              <a:t>y</a:t>
            </a:r>
            <a:r>
              <a:rPr b="1" i="1" dirty="0">
                <a:latin typeface="Times New Roman"/>
                <a:cs typeface="Times New Roman"/>
              </a:rPr>
              <a:t>. </a:t>
            </a:r>
            <a:r>
              <a:rPr b="1" i="1" spc="-5" dirty="0">
                <a:latin typeface="Times New Roman"/>
                <a:cs typeface="Times New Roman"/>
              </a:rPr>
              <a:t>Prisoner</a:t>
            </a:r>
            <a:r>
              <a:rPr b="1" i="1" dirty="0">
                <a:latin typeface="Times New Roman"/>
                <a:cs typeface="Times New Roman"/>
              </a:rPr>
              <a:t>s</a:t>
            </a:r>
            <a:r>
              <a:rPr b="1" i="1" spc="-5" dirty="0">
                <a:latin typeface="Times New Roman"/>
                <a:cs typeface="Times New Roman"/>
              </a:rPr>
              <a:t> o</a:t>
            </a:r>
            <a:r>
              <a:rPr b="1" i="1" dirty="0">
                <a:latin typeface="Times New Roman"/>
                <a:cs typeface="Times New Roman"/>
              </a:rPr>
              <a:t>f</a:t>
            </a:r>
            <a:r>
              <a:rPr b="1" i="1" spc="-5" dirty="0">
                <a:latin typeface="Times New Roman"/>
                <a:cs typeface="Times New Roman"/>
              </a:rPr>
              <a:t> all nationalitie</a:t>
            </a:r>
            <a:r>
              <a:rPr b="1" i="1" dirty="0">
                <a:latin typeface="Times New Roman"/>
                <a:cs typeface="Times New Roman"/>
              </a:rPr>
              <a:t>s </a:t>
            </a:r>
            <a:r>
              <a:rPr b="1" i="1" spc="-5" dirty="0">
                <a:latin typeface="Times New Roman"/>
                <a:cs typeface="Times New Roman"/>
              </a:rPr>
              <a:t>wer</a:t>
            </a:r>
            <a:r>
              <a:rPr b="1" i="1" dirty="0">
                <a:latin typeface="Times New Roman"/>
                <a:cs typeface="Times New Roman"/>
              </a:rPr>
              <a:t>e </a:t>
            </a:r>
            <a:r>
              <a:rPr b="1" i="1" spc="-5" dirty="0">
                <a:latin typeface="Times New Roman"/>
                <a:cs typeface="Times New Roman"/>
              </a:rPr>
              <a:t>torture</a:t>
            </a:r>
            <a:r>
              <a:rPr b="1" i="1" dirty="0">
                <a:latin typeface="Times New Roman"/>
                <a:cs typeface="Times New Roman"/>
              </a:rPr>
              <a:t>d </a:t>
            </a:r>
            <a:r>
              <a:rPr b="1" i="1" spc="-5" dirty="0">
                <a:latin typeface="Times New Roman"/>
                <a:cs typeface="Times New Roman"/>
              </a:rPr>
              <a:t>and killed.</a:t>
            </a:r>
            <a:r>
              <a:rPr b="1" i="1" dirty="0">
                <a:latin typeface="Times New Roman"/>
                <a:cs typeface="Times New Roman"/>
              </a:rPr>
              <a:t>"</a:t>
            </a:r>
            <a:r>
              <a:rPr b="1" i="1" spc="-65" dirty="0">
                <a:latin typeface="Times New Roman"/>
                <a:cs typeface="Times New Roman"/>
              </a:rPr>
              <a:t> </a:t>
            </a:r>
            <a:r>
              <a:rPr b="1" i="1" spc="-5" dirty="0">
                <a:latin typeface="Times New Roman"/>
                <a:cs typeface="Times New Roman"/>
              </a:rPr>
              <a:t>Apri</a:t>
            </a:r>
            <a:r>
              <a:rPr b="1" i="1" dirty="0">
                <a:latin typeface="Times New Roman"/>
                <a:cs typeface="Times New Roman"/>
              </a:rPr>
              <a:t>l</a:t>
            </a:r>
            <a:r>
              <a:rPr b="1" i="1" spc="-5" dirty="0">
                <a:latin typeface="Times New Roman"/>
                <a:cs typeface="Times New Roman"/>
              </a:rPr>
              <a:t> 14</a:t>
            </a:r>
            <a:r>
              <a:rPr b="1" i="1" dirty="0">
                <a:latin typeface="Times New Roman"/>
                <a:cs typeface="Times New Roman"/>
              </a:rPr>
              <a:t>,</a:t>
            </a:r>
            <a:r>
              <a:rPr b="1" i="1" spc="-5" dirty="0">
                <a:latin typeface="Times New Roman"/>
                <a:cs typeface="Times New Roman"/>
              </a:rPr>
              <a:t> 1945</a:t>
            </a:r>
            <a:r>
              <a:rPr b="1" i="1" dirty="0">
                <a:latin typeface="Times New Roman"/>
                <a:cs typeface="Times New Roman"/>
              </a:rPr>
              <a:t>.</a:t>
            </a:r>
            <a:r>
              <a:rPr b="1" i="1" spc="-5" dirty="0">
                <a:latin typeface="Times New Roman"/>
                <a:cs typeface="Times New Roman"/>
              </a:rPr>
              <a:t> Pfc</a:t>
            </a:r>
            <a:r>
              <a:rPr b="1" i="1" dirty="0">
                <a:latin typeface="Times New Roman"/>
                <a:cs typeface="Times New Roman"/>
              </a:rPr>
              <a:t>.</a:t>
            </a:r>
            <a:r>
              <a:rPr b="1" i="1" spc="-35" dirty="0">
                <a:latin typeface="Times New Roman"/>
                <a:cs typeface="Times New Roman"/>
              </a:rPr>
              <a:t> </a:t>
            </a:r>
            <a:r>
              <a:rPr b="1" i="1" spc="-135" dirty="0">
                <a:latin typeface="Times New Roman"/>
                <a:cs typeface="Times New Roman"/>
              </a:rPr>
              <a:t>W</a:t>
            </a:r>
            <a:r>
              <a:rPr b="1" i="1" dirty="0">
                <a:latin typeface="Times New Roman"/>
                <a:cs typeface="Times New Roman"/>
              </a:rPr>
              <a:t>. Chichersk</a:t>
            </a:r>
            <a:r>
              <a:rPr b="1" i="1" spc="-70" dirty="0">
                <a:latin typeface="Times New Roman"/>
                <a:cs typeface="Times New Roman"/>
              </a:rPr>
              <a:t>y</a:t>
            </a:r>
            <a:r>
              <a:rPr b="1" i="1" dirty="0">
                <a:latin typeface="Times New Roman"/>
                <a:cs typeface="Times New Roman"/>
              </a:rPr>
              <a:t>.</a:t>
            </a:r>
            <a:endParaRPr>
              <a:latin typeface="Times New Roman"/>
              <a:cs typeface="Times New Roman"/>
            </a:endParaRPr>
          </a:p>
          <a:p>
            <a:pPr marL="12700"/>
            <a:r>
              <a:rPr b="1" i="1" spc="-5" dirty="0">
                <a:latin typeface="Times New Roman"/>
                <a:cs typeface="Times New Roman"/>
              </a:rPr>
              <a:t>(Nationa</a:t>
            </a:r>
            <a:r>
              <a:rPr b="1" i="1" dirty="0">
                <a:latin typeface="Times New Roman"/>
                <a:cs typeface="Times New Roman"/>
              </a:rPr>
              <a:t>l</a:t>
            </a:r>
            <a:r>
              <a:rPr b="1" i="1" spc="-70" dirty="0">
                <a:latin typeface="Times New Roman"/>
                <a:cs typeface="Times New Roman"/>
              </a:rPr>
              <a:t> </a:t>
            </a:r>
            <a:r>
              <a:rPr b="1" i="1" spc="-5" dirty="0">
                <a:latin typeface="Times New Roman"/>
                <a:cs typeface="Times New Roman"/>
              </a:rPr>
              <a:t>Archives)</a:t>
            </a:r>
            <a:endParaRPr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536843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51200" y="685800"/>
            <a:ext cx="8001000" cy="6172200"/>
          </a:xfrm>
          <a:custGeom>
            <a:avLst/>
            <a:gdLst/>
            <a:ahLst/>
            <a:cxnLst/>
            <a:rect l="l" t="t" r="r" b="b"/>
            <a:pathLst>
              <a:path w="8001000" h="6172200">
                <a:moveTo>
                  <a:pt x="0" y="0"/>
                </a:moveTo>
                <a:lnTo>
                  <a:pt x="0" y="6172200"/>
                </a:lnTo>
                <a:lnTo>
                  <a:pt x="8001000" y="6172200"/>
                </a:lnTo>
                <a:lnTo>
                  <a:pt x="8001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33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219450" y="647700"/>
            <a:ext cx="0" cy="6248400"/>
          </a:xfrm>
          <a:custGeom>
            <a:avLst/>
            <a:gdLst/>
            <a:ahLst/>
            <a:cxnLst/>
            <a:rect l="l" t="t" r="r" b="b"/>
            <a:pathLst>
              <a:path h="6248400">
                <a:moveTo>
                  <a:pt x="0" y="0"/>
                </a:moveTo>
                <a:lnTo>
                  <a:pt x="0" y="6248400"/>
                </a:lnTo>
              </a:path>
            </a:pathLst>
          </a:custGeom>
          <a:ln w="13970">
            <a:solidFill>
              <a:srgbClr val="96969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225800" y="654176"/>
            <a:ext cx="8051800" cy="0"/>
          </a:xfrm>
          <a:custGeom>
            <a:avLst/>
            <a:gdLst/>
            <a:ahLst/>
            <a:cxnLst/>
            <a:rect l="l" t="t" r="r" b="b"/>
            <a:pathLst>
              <a:path w="8051800">
                <a:moveTo>
                  <a:pt x="8051800" y="0"/>
                </a:moveTo>
                <a:lnTo>
                  <a:pt x="0" y="0"/>
                </a:lnTo>
              </a:path>
            </a:pathLst>
          </a:custGeom>
          <a:ln w="14224">
            <a:solidFill>
              <a:srgbClr val="96969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283950" y="647700"/>
            <a:ext cx="0" cy="6248400"/>
          </a:xfrm>
          <a:custGeom>
            <a:avLst/>
            <a:gdLst/>
            <a:ahLst/>
            <a:cxnLst/>
            <a:rect l="l" t="t" r="r" b="b"/>
            <a:pathLst>
              <a:path h="6248400">
                <a:moveTo>
                  <a:pt x="0" y="0"/>
                </a:moveTo>
                <a:lnTo>
                  <a:pt x="0" y="6248400"/>
                </a:lnTo>
              </a:path>
            </a:pathLst>
          </a:custGeom>
          <a:ln w="13970">
            <a:solidFill>
              <a:srgbClr val="96969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226053" y="6890004"/>
            <a:ext cx="8052054" cy="0"/>
          </a:xfrm>
          <a:custGeom>
            <a:avLst/>
            <a:gdLst/>
            <a:ahLst/>
            <a:cxnLst/>
            <a:rect l="l" t="t" r="r" b="b"/>
            <a:pathLst>
              <a:path w="8052054">
                <a:moveTo>
                  <a:pt x="8052054" y="0"/>
                </a:moveTo>
                <a:lnTo>
                  <a:pt x="0" y="0"/>
                </a:lnTo>
              </a:path>
            </a:pathLst>
          </a:custGeom>
          <a:ln w="13462">
            <a:solidFill>
              <a:srgbClr val="96969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251200" y="673608"/>
            <a:ext cx="0" cy="6197346"/>
          </a:xfrm>
          <a:custGeom>
            <a:avLst/>
            <a:gdLst/>
            <a:ahLst/>
            <a:cxnLst/>
            <a:rect l="l" t="t" r="r" b="b"/>
            <a:pathLst>
              <a:path h="6197346">
                <a:moveTo>
                  <a:pt x="0" y="0"/>
                </a:moveTo>
                <a:lnTo>
                  <a:pt x="0" y="6197346"/>
                </a:lnTo>
              </a:path>
            </a:pathLst>
          </a:custGeom>
          <a:ln w="26670">
            <a:solidFill>
              <a:srgbClr val="96969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263900" y="686180"/>
            <a:ext cx="7975600" cy="0"/>
          </a:xfrm>
          <a:custGeom>
            <a:avLst/>
            <a:gdLst/>
            <a:ahLst/>
            <a:cxnLst/>
            <a:rect l="l" t="t" r="r" b="b"/>
            <a:pathLst>
              <a:path w="7975600">
                <a:moveTo>
                  <a:pt x="7975600" y="0"/>
                </a:moveTo>
                <a:lnTo>
                  <a:pt x="0" y="0"/>
                </a:lnTo>
              </a:path>
            </a:pathLst>
          </a:custGeom>
          <a:ln w="26416">
            <a:solidFill>
              <a:srgbClr val="96969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252200" y="673608"/>
            <a:ext cx="0" cy="6197346"/>
          </a:xfrm>
          <a:custGeom>
            <a:avLst/>
            <a:gdLst/>
            <a:ahLst/>
            <a:cxnLst/>
            <a:rect l="l" t="t" r="r" b="b"/>
            <a:pathLst>
              <a:path h="6197346">
                <a:moveTo>
                  <a:pt x="0" y="0"/>
                </a:moveTo>
                <a:lnTo>
                  <a:pt x="0" y="6197346"/>
                </a:lnTo>
              </a:path>
            </a:pathLst>
          </a:custGeom>
          <a:ln w="26670">
            <a:solidFill>
              <a:srgbClr val="96969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264153" y="6858381"/>
            <a:ext cx="7975854" cy="0"/>
          </a:xfrm>
          <a:custGeom>
            <a:avLst/>
            <a:gdLst/>
            <a:ahLst/>
            <a:cxnLst/>
            <a:rect l="l" t="t" r="r" b="b"/>
            <a:pathLst>
              <a:path w="7975854">
                <a:moveTo>
                  <a:pt x="7975854" y="0"/>
                </a:moveTo>
                <a:lnTo>
                  <a:pt x="0" y="0"/>
                </a:lnTo>
              </a:path>
            </a:pathLst>
          </a:custGeom>
          <a:ln w="26416">
            <a:solidFill>
              <a:srgbClr val="96969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282950" y="711708"/>
            <a:ext cx="0" cy="6121146"/>
          </a:xfrm>
          <a:custGeom>
            <a:avLst/>
            <a:gdLst/>
            <a:ahLst/>
            <a:cxnLst/>
            <a:rect l="l" t="t" r="r" b="b"/>
            <a:pathLst>
              <a:path h="6121146">
                <a:moveTo>
                  <a:pt x="0" y="0"/>
                </a:moveTo>
                <a:lnTo>
                  <a:pt x="0" y="6121146"/>
                </a:lnTo>
              </a:path>
            </a:pathLst>
          </a:custGeom>
          <a:ln w="13970">
            <a:solidFill>
              <a:srgbClr val="96969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289300" y="717804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7924800" y="0"/>
                </a:moveTo>
                <a:lnTo>
                  <a:pt x="0" y="0"/>
                </a:lnTo>
              </a:path>
            </a:pathLst>
          </a:custGeom>
          <a:ln w="13462">
            <a:solidFill>
              <a:srgbClr val="96969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220450" y="711708"/>
            <a:ext cx="0" cy="6121146"/>
          </a:xfrm>
          <a:custGeom>
            <a:avLst/>
            <a:gdLst/>
            <a:ahLst/>
            <a:cxnLst/>
            <a:rect l="l" t="t" r="r" b="b"/>
            <a:pathLst>
              <a:path h="6121146">
                <a:moveTo>
                  <a:pt x="0" y="0"/>
                </a:moveTo>
                <a:lnTo>
                  <a:pt x="0" y="6121146"/>
                </a:lnTo>
              </a:path>
            </a:pathLst>
          </a:custGeom>
          <a:ln w="13970">
            <a:solidFill>
              <a:srgbClr val="96969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289300" y="6826377"/>
            <a:ext cx="7924800" cy="0"/>
          </a:xfrm>
          <a:custGeom>
            <a:avLst/>
            <a:gdLst/>
            <a:ahLst/>
            <a:cxnLst/>
            <a:rect l="l" t="t" r="r" b="b"/>
            <a:pathLst>
              <a:path w="7924800">
                <a:moveTo>
                  <a:pt x="7924800" y="0"/>
                </a:moveTo>
                <a:lnTo>
                  <a:pt x="0" y="0"/>
                </a:lnTo>
              </a:path>
            </a:pathLst>
          </a:custGeom>
          <a:ln w="14223">
            <a:solidFill>
              <a:srgbClr val="96969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3559287" y="1600201"/>
            <a:ext cx="7193915" cy="168592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>
              <a:lnSpc>
                <a:spcPts val="6480"/>
              </a:lnSpc>
            </a:pPr>
            <a:r>
              <a:rPr sz="5700" spc="-130" dirty="0">
                <a:solidFill>
                  <a:srgbClr val="C00000"/>
                </a:solidFill>
                <a:latin typeface="Arial Black" panose="020B0A04020102020204" pitchFamily="34" charset="0"/>
                <a:cs typeface="Chiller"/>
              </a:rPr>
              <a:t>What</a:t>
            </a:r>
            <a:r>
              <a:rPr sz="5700" spc="-90" dirty="0">
                <a:solidFill>
                  <a:srgbClr val="C00000"/>
                </a:solidFill>
                <a:latin typeface="Arial Black" panose="020B0A04020102020204" pitchFamily="34" charset="0"/>
                <a:cs typeface="Chiller"/>
              </a:rPr>
              <a:t> </a:t>
            </a:r>
            <a:r>
              <a:rPr sz="5700" spc="-110" dirty="0">
                <a:solidFill>
                  <a:srgbClr val="C00000"/>
                </a:solidFill>
                <a:latin typeface="Arial Black" panose="020B0A04020102020204" pitchFamily="34" charset="0"/>
                <a:cs typeface="Chiller"/>
              </a:rPr>
              <a:t>was</a:t>
            </a:r>
            <a:r>
              <a:rPr sz="5700" spc="-90" dirty="0">
                <a:solidFill>
                  <a:srgbClr val="C00000"/>
                </a:solidFill>
                <a:latin typeface="Arial Black" panose="020B0A04020102020204" pitchFamily="34" charset="0"/>
                <a:cs typeface="Chiller"/>
              </a:rPr>
              <a:t> </a:t>
            </a:r>
            <a:r>
              <a:rPr sz="5700" spc="-110" dirty="0">
                <a:solidFill>
                  <a:srgbClr val="C00000"/>
                </a:solidFill>
                <a:latin typeface="Arial Black" panose="020B0A04020102020204" pitchFamily="34" charset="0"/>
                <a:cs typeface="Chiller"/>
              </a:rPr>
              <a:t>the</a:t>
            </a:r>
            <a:r>
              <a:rPr sz="5700" spc="-85" dirty="0">
                <a:solidFill>
                  <a:srgbClr val="C00000"/>
                </a:solidFill>
                <a:latin typeface="Arial Black" panose="020B0A04020102020204" pitchFamily="34" charset="0"/>
                <a:cs typeface="Chiller"/>
              </a:rPr>
              <a:t> </a:t>
            </a:r>
            <a:r>
              <a:rPr sz="5700" spc="-110" dirty="0">
                <a:solidFill>
                  <a:srgbClr val="C00000"/>
                </a:solidFill>
                <a:latin typeface="Arial Black" panose="020B0A04020102020204" pitchFamily="34" charset="0"/>
                <a:cs typeface="Chiller"/>
              </a:rPr>
              <a:t>short-term</a:t>
            </a:r>
            <a:r>
              <a:rPr sz="5700" spc="-90" dirty="0">
                <a:solidFill>
                  <a:srgbClr val="C00000"/>
                </a:solidFill>
                <a:latin typeface="Arial Black" panose="020B0A04020102020204" pitchFamily="34" charset="0"/>
                <a:cs typeface="Chiller"/>
              </a:rPr>
              <a:t> </a:t>
            </a:r>
            <a:r>
              <a:rPr sz="5700" spc="-114" dirty="0">
                <a:solidFill>
                  <a:srgbClr val="C00000"/>
                </a:solidFill>
                <a:latin typeface="Arial Black" panose="020B0A04020102020204" pitchFamily="34" charset="0"/>
                <a:cs typeface="Chiller"/>
              </a:rPr>
              <a:t>and</a:t>
            </a:r>
            <a:r>
              <a:rPr sz="5700" spc="-90" dirty="0">
                <a:solidFill>
                  <a:srgbClr val="C00000"/>
                </a:solidFill>
                <a:latin typeface="Arial Black" panose="020B0A04020102020204" pitchFamily="34" charset="0"/>
                <a:cs typeface="Chiller"/>
              </a:rPr>
              <a:t> </a:t>
            </a:r>
            <a:r>
              <a:rPr sz="5700" spc="-105" dirty="0">
                <a:solidFill>
                  <a:srgbClr val="C00000"/>
                </a:solidFill>
                <a:latin typeface="Arial Black" panose="020B0A04020102020204" pitchFamily="34" charset="0"/>
                <a:cs typeface="Chiller"/>
              </a:rPr>
              <a:t>long-</a:t>
            </a:r>
            <a:r>
              <a:rPr sz="5700" spc="-110" dirty="0">
                <a:solidFill>
                  <a:srgbClr val="C00000"/>
                </a:solidFill>
                <a:latin typeface="Arial Black" panose="020B0A04020102020204" pitchFamily="34" charset="0"/>
                <a:cs typeface="Chiller"/>
              </a:rPr>
              <a:t> term</a:t>
            </a:r>
            <a:r>
              <a:rPr sz="5700" spc="-90" dirty="0">
                <a:solidFill>
                  <a:srgbClr val="C00000"/>
                </a:solidFill>
                <a:latin typeface="Arial Black" panose="020B0A04020102020204" pitchFamily="34" charset="0"/>
                <a:cs typeface="Chiller"/>
              </a:rPr>
              <a:t> </a:t>
            </a:r>
            <a:r>
              <a:rPr sz="5700" spc="-95" dirty="0">
                <a:solidFill>
                  <a:srgbClr val="C00000"/>
                </a:solidFill>
                <a:latin typeface="Arial Black" panose="020B0A04020102020204" pitchFamily="34" charset="0"/>
                <a:cs typeface="Chiller"/>
              </a:rPr>
              <a:t>significance</a:t>
            </a:r>
            <a:r>
              <a:rPr sz="5700" spc="-90" dirty="0">
                <a:solidFill>
                  <a:srgbClr val="C00000"/>
                </a:solidFill>
                <a:latin typeface="Arial Black" panose="020B0A04020102020204" pitchFamily="34" charset="0"/>
                <a:cs typeface="Chiller"/>
              </a:rPr>
              <a:t> of </a:t>
            </a:r>
            <a:r>
              <a:rPr sz="5700" spc="-110" dirty="0">
                <a:solidFill>
                  <a:srgbClr val="C00000"/>
                </a:solidFill>
                <a:latin typeface="Arial Black" panose="020B0A04020102020204" pitchFamily="34" charset="0"/>
                <a:cs typeface="Chiller"/>
              </a:rPr>
              <a:t>the</a:t>
            </a:r>
            <a:r>
              <a:rPr sz="5700" spc="-85" dirty="0">
                <a:solidFill>
                  <a:srgbClr val="C00000"/>
                </a:solidFill>
                <a:latin typeface="Arial Black" panose="020B0A04020102020204" pitchFamily="34" charset="0"/>
                <a:cs typeface="Chiller"/>
              </a:rPr>
              <a:t> </a:t>
            </a:r>
            <a:r>
              <a:rPr sz="5700" spc="-105" dirty="0">
                <a:solidFill>
                  <a:srgbClr val="C00000"/>
                </a:solidFill>
                <a:latin typeface="Arial Black" panose="020B0A04020102020204" pitchFamily="34" charset="0"/>
                <a:cs typeface="Chiller"/>
              </a:rPr>
              <a:t>Holocaust?</a:t>
            </a:r>
            <a:endParaRPr sz="5700" dirty="0">
              <a:latin typeface="Arial Black" panose="020B0A04020102020204" pitchFamily="34" charset="0"/>
              <a:cs typeface="Chiller"/>
            </a:endParaRPr>
          </a:p>
        </p:txBody>
      </p:sp>
    </p:spTree>
    <p:extLst>
      <p:ext uri="{BB962C8B-B14F-4D97-AF65-F5344CB8AC3E}">
        <p14:creationId xmlns:p14="http://schemas.microsoft.com/office/powerpoint/2010/main" val="31995981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483094" y="799338"/>
            <a:ext cx="2964180" cy="120586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>
              <a:lnSpc>
                <a:spcPts val="4800"/>
              </a:lnSpc>
            </a:pPr>
            <a:r>
              <a:rPr sz="4200" spc="-135" dirty="0">
                <a:solidFill>
                  <a:srgbClr val="482400"/>
                </a:solidFill>
                <a:latin typeface="Algerian"/>
                <a:cs typeface="Algerian"/>
              </a:rPr>
              <a:t>NUREMBERG</a:t>
            </a:r>
            <a:r>
              <a:rPr sz="4200" spc="-55" dirty="0">
                <a:solidFill>
                  <a:srgbClr val="482400"/>
                </a:solidFill>
                <a:latin typeface="Algerian"/>
                <a:cs typeface="Algerian"/>
              </a:rPr>
              <a:t> </a:t>
            </a:r>
            <a:r>
              <a:rPr sz="4200" spc="-125" dirty="0">
                <a:solidFill>
                  <a:srgbClr val="482400"/>
                </a:solidFill>
                <a:latin typeface="Algerian"/>
                <a:cs typeface="Algerian"/>
              </a:rPr>
              <a:t>TRIALS</a:t>
            </a:r>
            <a:endParaRPr sz="4200">
              <a:latin typeface="Algerian"/>
              <a:cs typeface="Algeri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108201" y="2242820"/>
            <a:ext cx="5614762" cy="377698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469900" marR="129539" indent="-4572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sz="2800" dirty="0">
                <a:latin typeface="Hobo Std" panose="020B0803040709020204" pitchFamily="34" charset="0"/>
                <a:cs typeface="Juice ITC"/>
              </a:rPr>
              <a:t>In</a:t>
            </a:r>
            <a:r>
              <a:rPr sz="2800" spc="-5" dirty="0">
                <a:latin typeface="Hobo Std" panose="020B0803040709020204" pitchFamily="34" charset="0"/>
                <a:cs typeface="Juice ITC"/>
              </a:rPr>
              <a:t> </a:t>
            </a:r>
            <a:r>
              <a:rPr sz="2800" dirty="0">
                <a:latin typeface="Hobo Std" panose="020B0803040709020204" pitchFamily="34" charset="0"/>
                <a:cs typeface="Juice ITC"/>
              </a:rPr>
              <a:t>the</a:t>
            </a:r>
            <a:r>
              <a:rPr sz="2800" spc="-5" dirty="0">
                <a:latin typeface="Hobo Std" panose="020B0803040709020204" pitchFamily="34" charset="0"/>
                <a:cs typeface="Juice ITC"/>
              </a:rPr>
              <a:t> </a:t>
            </a:r>
            <a:r>
              <a:rPr sz="2800" dirty="0">
                <a:latin typeface="Hobo Std" panose="020B0803040709020204" pitchFamily="34" charset="0"/>
                <a:cs typeface="Juice ITC"/>
                <a:hlinkClick r:id="rId2"/>
              </a:rPr>
              <a:t>Nuremberg</a:t>
            </a:r>
            <a:r>
              <a:rPr sz="2800" spc="-20" dirty="0">
                <a:latin typeface="Hobo Std" panose="020B0803040709020204" pitchFamily="34" charset="0"/>
                <a:cs typeface="Juice ITC"/>
              </a:rPr>
              <a:t> </a:t>
            </a:r>
            <a:r>
              <a:rPr sz="2800" dirty="0">
                <a:latin typeface="Hobo Std" panose="020B0803040709020204" pitchFamily="34" charset="0"/>
                <a:cs typeface="Juice ITC"/>
              </a:rPr>
              <a:t>trials,</a:t>
            </a:r>
            <a:r>
              <a:rPr sz="2800" spc="-20" dirty="0">
                <a:latin typeface="Hobo Std" panose="020B0803040709020204" pitchFamily="34" charset="0"/>
                <a:cs typeface="Juice ITC"/>
              </a:rPr>
              <a:t> </a:t>
            </a:r>
            <a:r>
              <a:rPr sz="2800" dirty="0">
                <a:latin typeface="Hobo Std" panose="020B0803040709020204" pitchFamily="34" charset="0"/>
                <a:cs typeface="Juice ITC"/>
              </a:rPr>
              <a:t>Nazi leaders and</a:t>
            </a:r>
            <a:r>
              <a:rPr sz="2800" spc="-10" dirty="0">
                <a:latin typeface="Hobo Std" panose="020B0803040709020204" pitchFamily="34" charset="0"/>
                <a:cs typeface="Juice ITC"/>
              </a:rPr>
              <a:t> </a:t>
            </a:r>
            <a:r>
              <a:rPr sz="2800" dirty="0">
                <a:latin typeface="Hobo Std" panose="020B0803040709020204" pitchFamily="34" charset="0"/>
                <a:cs typeface="Juice ITC"/>
              </a:rPr>
              <a:t>others</a:t>
            </a:r>
            <a:r>
              <a:rPr sz="2800" spc="-10" dirty="0">
                <a:latin typeface="Hobo Std" panose="020B0803040709020204" pitchFamily="34" charset="0"/>
                <a:cs typeface="Juice ITC"/>
              </a:rPr>
              <a:t> </a:t>
            </a:r>
            <a:r>
              <a:rPr sz="2800" dirty="0">
                <a:latin typeface="Hobo Std" panose="020B0803040709020204" pitchFamily="34" charset="0"/>
                <a:cs typeface="Juice ITC"/>
              </a:rPr>
              <a:t>were</a:t>
            </a:r>
            <a:r>
              <a:rPr sz="2800" spc="-10" dirty="0">
                <a:latin typeface="Hobo Std" panose="020B0803040709020204" pitchFamily="34" charset="0"/>
                <a:cs typeface="Juice ITC"/>
              </a:rPr>
              <a:t> </a:t>
            </a:r>
            <a:r>
              <a:rPr sz="2800" dirty="0">
                <a:latin typeface="Hobo Std" panose="020B0803040709020204" pitchFamily="34" charset="0"/>
                <a:cs typeface="Juice ITC"/>
              </a:rPr>
              <a:t>convicted</a:t>
            </a:r>
            <a:r>
              <a:rPr sz="2800" spc="-10" dirty="0">
                <a:latin typeface="Hobo Std" panose="020B0803040709020204" pitchFamily="34" charset="0"/>
                <a:cs typeface="Juice ITC"/>
              </a:rPr>
              <a:t> </a:t>
            </a:r>
            <a:r>
              <a:rPr sz="2800" dirty="0">
                <a:latin typeface="Hobo Std" panose="020B0803040709020204" pitchFamily="34" charset="0"/>
                <a:cs typeface="Juice ITC"/>
              </a:rPr>
              <a:t>of</a:t>
            </a:r>
            <a:r>
              <a:rPr sz="2800" spc="-10" dirty="0">
                <a:latin typeface="Hobo Std" panose="020B0803040709020204" pitchFamily="34" charset="0"/>
                <a:cs typeface="Juice ITC"/>
              </a:rPr>
              <a:t> </a:t>
            </a:r>
            <a:r>
              <a:rPr sz="2800" dirty="0">
                <a:latin typeface="Hobo Std" panose="020B0803040709020204" pitchFamily="34" charset="0"/>
                <a:cs typeface="Juice ITC"/>
              </a:rPr>
              <a:t>war </a:t>
            </a:r>
            <a:r>
              <a:rPr sz="2800" spc="-5" dirty="0" smtClean="0">
                <a:latin typeface="Hobo Std" panose="020B0803040709020204" pitchFamily="34" charset="0"/>
                <a:cs typeface="Juice ITC"/>
              </a:rPr>
              <a:t>crimes.</a:t>
            </a:r>
            <a:endParaRPr lang="en-US" sz="2800" dirty="0">
              <a:latin typeface="Hobo Std" panose="020B0803040709020204" pitchFamily="34" charset="0"/>
              <a:cs typeface="Juice ITC"/>
            </a:endParaRPr>
          </a:p>
          <a:p>
            <a:pPr marL="469900" marR="129539" indent="-4572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sz="2800" dirty="0" smtClean="0">
                <a:latin typeface="Hobo Std" panose="020B0803040709020204" pitchFamily="34" charset="0"/>
                <a:cs typeface="Juice ITC"/>
              </a:rPr>
              <a:t>The</a:t>
            </a:r>
            <a:r>
              <a:rPr sz="2800" spc="-10" dirty="0" smtClean="0">
                <a:latin typeface="Hobo Std" panose="020B0803040709020204" pitchFamily="34" charset="0"/>
                <a:cs typeface="Juice ITC"/>
              </a:rPr>
              <a:t> </a:t>
            </a:r>
            <a:r>
              <a:rPr sz="2800" dirty="0">
                <a:latin typeface="Hobo Std" panose="020B0803040709020204" pitchFamily="34" charset="0"/>
                <a:cs typeface="Juice ITC"/>
              </a:rPr>
              <a:t>Nuremberg</a:t>
            </a:r>
            <a:r>
              <a:rPr sz="2800" spc="-10" dirty="0">
                <a:latin typeface="Hobo Std" panose="020B0803040709020204" pitchFamily="34" charset="0"/>
                <a:cs typeface="Juice ITC"/>
              </a:rPr>
              <a:t> </a:t>
            </a:r>
            <a:r>
              <a:rPr sz="2800" dirty="0">
                <a:latin typeface="Hobo Std" panose="020B0803040709020204" pitchFamily="34" charset="0"/>
                <a:cs typeface="Juice ITC"/>
              </a:rPr>
              <a:t>trials</a:t>
            </a:r>
            <a:r>
              <a:rPr sz="2800" spc="-10" dirty="0">
                <a:latin typeface="Hobo Std" panose="020B0803040709020204" pitchFamily="34" charset="0"/>
                <a:cs typeface="Juice ITC"/>
              </a:rPr>
              <a:t> </a:t>
            </a:r>
            <a:r>
              <a:rPr sz="2800" dirty="0">
                <a:latin typeface="Hobo Std" panose="020B0803040709020204" pitchFamily="34" charset="0"/>
                <a:cs typeface="Juice ITC"/>
              </a:rPr>
              <a:t>emphasized </a:t>
            </a:r>
            <a:r>
              <a:rPr sz="2800" spc="-5" dirty="0">
                <a:latin typeface="Hobo Std" panose="020B0803040709020204" pitchFamily="34" charset="0"/>
                <a:cs typeface="Juice ITC"/>
              </a:rPr>
              <a:t>individua</a:t>
            </a:r>
            <a:r>
              <a:rPr sz="2800" dirty="0">
                <a:latin typeface="Hobo Std" panose="020B0803040709020204" pitchFamily="34" charset="0"/>
                <a:cs typeface="Juice ITC"/>
              </a:rPr>
              <a:t>l</a:t>
            </a:r>
            <a:r>
              <a:rPr sz="2800" spc="-10" dirty="0">
                <a:latin typeface="Hobo Std" panose="020B0803040709020204" pitchFamily="34" charset="0"/>
                <a:cs typeface="Juice ITC"/>
              </a:rPr>
              <a:t> </a:t>
            </a:r>
            <a:r>
              <a:rPr sz="2800" spc="-5" dirty="0">
                <a:latin typeface="Hobo Std" panose="020B0803040709020204" pitchFamily="34" charset="0"/>
                <a:cs typeface="Juice ITC"/>
              </a:rPr>
              <a:t>responsibilit</a:t>
            </a:r>
            <a:r>
              <a:rPr sz="2800" dirty="0">
                <a:latin typeface="Hobo Std" panose="020B0803040709020204" pitchFamily="34" charset="0"/>
                <a:cs typeface="Juice ITC"/>
              </a:rPr>
              <a:t>y</a:t>
            </a:r>
            <a:r>
              <a:rPr sz="2800" spc="-15" dirty="0">
                <a:latin typeface="Hobo Std" panose="020B0803040709020204" pitchFamily="34" charset="0"/>
                <a:cs typeface="Juice ITC"/>
              </a:rPr>
              <a:t> </a:t>
            </a:r>
            <a:r>
              <a:rPr sz="2800" spc="-5" dirty="0">
                <a:latin typeface="Hobo Std" panose="020B0803040709020204" pitchFamily="34" charset="0"/>
                <a:cs typeface="Juice ITC"/>
              </a:rPr>
              <a:t>fo</a:t>
            </a:r>
            <a:r>
              <a:rPr sz="2800" dirty="0">
                <a:latin typeface="Hobo Std" panose="020B0803040709020204" pitchFamily="34" charset="0"/>
                <a:cs typeface="Juice ITC"/>
              </a:rPr>
              <a:t>r</a:t>
            </a:r>
            <a:r>
              <a:rPr sz="2800" spc="-10" dirty="0">
                <a:latin typeface="Hobo Std" panose="020B0803040709020204" pitchFamily="34" charset="0"/>
                <a:cs typeface="Juice ITC"/>
              </a:rPr>
              <a:t> </a:t>
            </a:r>
            <a:r>
              <a:rPr sz="2800" spc="-5" dirty="0">
                <a:latin typeface="Hobo Std" panose="020B0803040709020204" pitchFamily="34" charset="0"/>
                <a:cs typeface="Juice ITC"/>
              </a:rPr>
              <a:t>actions </a:t>
            </a:r>
            <a:r>
              <a:rPr sz="2800" dirty="0">
                <a:latin typeface="Hobo Std" panose="020B0803040709020204" pitchFamily="34" charset="0"/>
                <a:cs typeface="Juice ITC"/>
              </a:rPr>
              <a:t>during</a:t>
            </a:r>
            <a:r>
              <a:rPr sz="2800" spc="-10" dirty="0">
                <a:latin typeface="Hobo Std" panose="020B0803040709020204" pitchFamily="34" charset="0"/>
                <a:cs typeface="Juice ITC"/>
              </a:rPr>
              <a:t> </a:t>
            </a:r>
            <a:r>
              <a:rPr sz="2800" dirty="0">
                <a:latin typeface="Hobo Std" panose="020B0803040709020204" pitchFamily="34" charset="0"/>
                <a:cs typeface="Juice ITC"/>
              </a:rPr>
              <a:t>a</a:t>
            </a:r>
            <a:r>
              <a:rPr sz="2800" spc="-10" dirty="0">
                <a:latin typeface="Hobo Std" panose="020B0803040709020204" pitchFamily="34" charset="0"/>
                <a:cs typeface="Juice ITC"/>
              </a:rPr>
              <a:t> </a:t>
            </a:r>
            <a:r>
              <a:rPr sz="2800" dirty="0">
                <a:latin typeface="Hobo Std" panose="020B0803040709020204" pitchFamily="34" charset="0"/>
                <a:cs typeface="Juice ITC"/>
              </a:rPr>
              <a:t>war,</a:t>
            </a:r>
            <a:r>
              <a:rPr sz="2800" spc="-10" dirty="0">
                <a:latin typeface="Hobo Std" panose="020B0803040709020204" pitchFamily="34" charset="0"/>
                <a:cs typeface="Juice ITC"/>
              </a:rPr>
              <a:t> </a:t>
            </a:r>
            <a:r>
              <a:rPr sz="2800" dirty="0">
                <a:latin typeface="Hobo Std" panose="020B0803040709020204" pitchFamily="34" charset="0"/>
                <a:cs typeface="Juice ITC"/>
              </a:rPr>
              <a:t>regardless</a:t>
            </a:r>
            <a:r>
              <a:rPr sz="2800" spc="-15" dirty="0">
                <a:latin typeface="Hobo Std" panose="020B0803040709020204" pitchFamily="34" charset="0"/>
                <a:cs typeface="Juice ITC"/>
              </a:rPr>
              <a:t> </a:t>
            </a:r>
            <a:r>
              <a:rPr sz="2800" dirty="0">
                <a:latin typeface="Hobo Std" panose="020B0803040709020204" pitchFamily="34" charset="0"/>
                <a:cs typeface="Juice ITC"/>
              </a:rPr>
              <a:t>of</a:t>
            </a:r>
            <a:r>
              <a:rPr sz="2800" spc="-10" dirty="0">
                <a:latin typeface="Hobo Std" panose="020B0803040709020204" pitchFamily="34" charset="0"/>
                <a:cs typeface="Juice ITC"/>
              </a:rPr>
              <a:t> </a:t>
            </a:r>
            <a:r>
              <a:rPr sz="2800" dirty="0">
                <a:latin typeface="Hobo Std" panose="020B0803040709020204" pitchFamily="34" charset="0"/>
                <a:cs typeface="Juice ITC"/>
              </a:rPr>
              <a:t>orders </a:t>
            </a:r>
            <a:r>
              <a:rPr sz="2800" spc="-5" dirty="0" smtClean="0">
                <a:latin typeface="Hobo Std" panose="020B0803040709020204" pitchFamily="34" charset="0"/>
                <a:cs typeface="Juice ITC"/>
              </a:rPr>
              <a:t>received.</a:t>
            </a:r>
            <a:endParaRPr lang="en-US" sz="2800" dirty="0">
              <a:latin typeface="Hobo Std" panose="020B0803040709020204" pitchFamily="34" charset="0"/>
              <a:cs typeface="Juice ITC"/>
            </a:endParaRPr>
          </a:p>
          <a:p>
            <a:pPr marL="469900" marR="129539" indent="-4572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sz="2800" dirty="0" smtClean="0">
                <a:latin typeface="Hobo Std" panose="020B0803040709020204" pitchFamily="34" charset="0"/>
                <a:cs typeface="Juice ITC"/>
              </a:rPr>
              <a:t>The</a:t>
            </a:r>
            <a:r>
              <a:rPr sz="2800" spc="-5" dirty="0" smtClean="0">
                <a:latin typeface="Hobo Std" panose="020B0803040709020204" pitchFamily="34" charset="0"/>
                <a:cs typeface="Juice ITC"/>
              </a:rPr>
              <a:t> </a:t>
            </a:r>
            <a:r>
              <a:rPr sz="2800" dirty="0">
                <a:latin typeface="Hobo Std" panose="020B0803040709020204" pitchFamily="34" charset="0"/>
                <a:cs typeface="Juice ITC"/>
              </a:rPr>
              <a:t>trials</a:t>
            </a:r>
            <a:r>
              <a:rPr sz="2800" spc="-10" dirty="0">
                <a:latin typeface="Hobo Std" panose="020B0803040709020204" pitchFamily="34" charset="0"/>
                <a:cs typeface="Juice ITC"/>
              </a:rPr>
              <a:t> </a:t>
            </a:r>
            <a:r>
              <a:rPr sz="2800" dirty="0">
                <a:latin typeface="Hobo Std" panose="020B0803040709020204" pitchFamily="34" charset="0"/>
                <a:cs typeface="Juice ITC"/>
              </a:rPr>
              <a:t>led</a:t>
            </a:r>
            <a:r>
              <a:rPr sz="2800" spc="-10" dirty="0">
                <a:latin typeface="Hobo Std" panose="020B0803040709020204" pitchFamily="34" charset="0"/>
                <a:cs typeface="Juice ITC"/>
              </a:rPr>
              <a:t> </a:t>
            </a:r>
            <a:r>
              <a:rPr sz="2800" dirty="0">
                <a:latin typeface="Hobo Std" panose="020B0803040709020204" pitchFamily="34" charset="0"/>
                <a:cs typeface="Juice ITC"/>
              </a:rPr>
              <a:t>to</a:t>
            </a:r>
            <a:r>
              <a:rPr sz="2800" spc="-5" dirty="0">
                <a:latin typeface="Hobo Std" panose="020B0803040709020204" pitchFamily="34" charset="0"/>
                <a:cs typeface="Juice ITC"/>
              </a:rPr>
              <a:t> </a:t>
            </a:r>
            <a:r>
              <a:rPr sz="2800" dirty="0">
                <a:latin typeface="Hobo Std" panose="020B0803040709020204" pitchFamily="34" charset="0"/>
                <a:cs typeface="Juice ITC"/>
              </a:rPr>
              <a:t>increased</a:t>
            </a:r>
            <a:r>
              <a:rPr sz="2800" spc="-10" dirty="0">
                <a:latin typeface="Hobo Std" panose="020B0803040709020204" pitchFamily="34" charset="0"/>
                <a:cs typeface="Juice ITC"/>
              </a:rPr>
              <a:t> </a:t>
            </a:r>
            <a:r>
              <a:rPr sz="2800" dirty="0">
                <a:latin typeface="Hobo Std" panose="020B0803040709020204" pitchFamily="34" charset="0"/>
                <a:cs typeface="Juice ITC"/>
              </a:rPr>
              <a:t>demand</a:t>
            </a:r>
            <a:r>
              <a:rPr sz="2800" spc="-5" dirty="0">
                <a:latin typeface="Hobo Std" panose="020B0803040709020204" pitchFamily="34" charset="0"/>
                <a:cs typeface="Juice ITC"/>
              </a:rPr>
              <a:t> </a:t>
            </a:r>
            <a:r>
              <a:rPr sz="2800" dirty="0">
                <a:latin typeface="Hobo Std" panose="020B0803040709020204" pitchFamily="34" charset="0"/>
                <a:cs typeface="Juice ITC"/>
              </a:rPr>
              <a:t>for a</a:t>
            </a:r>
            <a:r>
              <a:rPr sz="2800" spc="-5" dirty="0">
                <a:latin typeface="Hobo Std" panose="020B0803040709020204" pitchFamily="34" charset="0"/>
                <a:cs typeface="Juice ITC"/>
              </a:rPr>
              <a:t> Jewis</a:t>
            </a:r>
            <a:r>
              <a:rPr sz="2800" dirty="0">
                <a:latin typeface="Hobo Std" panose="020B0803040709020204" pitchFamily="34" charset="0"/>
                <a:cs typeface="Juice ITC"/>
              </a:rPr>
              <a:t>h</a:t>
            </a:r>
            <a:r>
              <a:rPr sz="2800" spc="-10" dirty="0">
                <a:latin typeface="Hobo Std" panose="020B0803040709020204" pitchFamily="34" charset="0"/>
                <a:cs typeface="Juice ITC"/>
              </a:rPr>
              <a:t> </a:t>
            </a:r>
            <a:r>
              <a:rPr sz="2800" spc="-5" dirty="0">
                <a:latin typeface="Hobo Std" panose="020B0803040709020204" pitchFamily="34" charset="0"/>
                <a:cs typeface="Juice ITC"/>
              </a:rPr>
              <a:t>homeland</a:t>
            </a:r>
            <a:r>
              <a:rPr sz="2800" dirty="0">
                <a:latin typeface="Hobo Std" panose="020B0803040709020204" pitchFamily="34" charset="0"/>
                <a:cs typeface="Juice ITC"/>
              </a:rPr>
              <a:t>.</a:t>
            </a:r>
            <a:r>
              <a:rPr sz="2800" spc="10" dirty="0">
                <a:latin typeface="Hobo Std" panose="020B0803040709020204" pitchFamily="34" charset="0"/>
                <a:cs typeface="Juice ITC"/>
              </a:rPr>
              <a:t> </a:t>
            </a:r>
            <a:r>
              <a:rPr sz="2800" dirty="0">
                <a:latin typeface="Hobo Std" panose="020B0803040709020204" pitchFamily="34" charset="0"/>
                <a:cs typeface="Juice ITC"/>
              </a:rPr>
              <a:t>(Zionism)</a:t>
            </a:r>
          </a:p>
        </p:txBody>
      </p:sp>
      <p:sp>
        <p:nvSpPr>
          <p:cNvPr id="7" name="object 7"/>
          <p:cNvSpPr/>
          <p:nvPr/>
        </p:nvSpPr>
        <p:spPr>
          <a:xfrm>
            <a:off x="7818629" y="457201"/>
            <a:ext cx="3662171" cy="285978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8359902" y="3543301"/>
            <a:ext cx="2926080" cy="28638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/>
            <a:r>
              <a:rPr b="1" i="1" dirty="0">
                <a:latin typeface="Times New Roman"/>
                <a:cs typeface="Times New Roman"/>
              </a:rPr>
              <a:t>Nuremberg </a:t>
            </a:r>
            <a:r>
              <a:rPr b="1" i="1" spc="-70" dirty="0">
                <a:latin typeface="Times New Roman"/>
                <a:cs typeface="Times New Roman"/>
              </a:rPr>
              <a:t>T</a:t>
            </a:r>
            <a:r>
              <a:rPr b="1" i="1" dirty="0">
                <a:latin typeface="Times New Roman"/>
                <a:cs typeface="Times New Roman"/>
              </a:rPr>
              <a:t>rials- Defendants</a:t>
            </a:r>
            <a:endParaRPr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359902" y="3817621"/>
            <a:ext cx="2816860" cy="83502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 algn="just"/>
            <a:r>
              <a:rPr b="1" i="1" dirty="0">
                <a:latin typeface="Times New Roman"/>
                <a:cs typeface="Times New Roman"/>
              </a:rPr>
              <a:t>in their dock: Goering, Hess, </a:t>
            </a:r>
            <a:r>
              <a:rPr b="1" i="1" spc="-5" dirty="0">
                <a:latin typeface="Times New Roman"/>
                <a:cs typeface="Times New Roman"/>
              </a:rPr>
              <a:t>vo</a:t>
            </a:r>
            <a:r>
              <a:rPr b="1" i="1" dirty="0">
                <a:latin typeface="Times New Roman"/>
                <a:cs typeface="Times New Roman"/>
              </a:rPr>
              <a:t>n</a:t>
            </a:r>
            <a:r>
              <a:rPr b="1" i="1" spc="-5" dirty="0">
                <a:latin typeface="Times New Roman"/>
                <a:cs typeface="Times New Roman"/>
              </a:rPr>
              <a:t> Ribbentrop</a:t>
            </a:r>
            <a:r>
              <a:rPr b="1" i="1" dirty="0">
                <a:latin typeface="Times New Roman"/>
                <a:cs typeface="Times New Roman"/>
              </a:rPr>
              <a:t>,</a:t>
            </a:r>
            <a:r>
              <a:rPr b="1" i="1" spc="-5" dirty="0">
                <a:latin typeface="Times New Roman"/>
                <a:cs typeface="Times New Roman"/>
              </a:rPr>
              <a:t> an</a:t>
            </a:r>
            <a:r>
              <a:rPr b="1" i="1" dirty="0">
                <a:latin typeface="Times New Roman"/>
                <a:cs typeface="Times New Roman"/>
              </a:rPr>
              <a:t>d</a:t>
            </a:r>
            <a:r>
              <a:rPr b="1" i="1" spc="-5" dirty="0">
                <a:latin typeface="Times New Roman"/>
                <a:cs typeface="Times New Roman"/>
              </a:rPr>
              <a:t> Keite</a:t>
            </a:r>
            <a:r>
              <a:rPr b="1" i="1" dirty="0">
                <a:latin typeface="Times New Roman"/>
                <a:cs typeface="Times New Roman"/>
              </a:rPr>
              <a:t>l</a:t>
            </a:r>
            <a:r>
              <a:rPr b="1" i="1" spc="10" dirty="0">
                <a:latin typeface="Times New Roman"/>
                <a:cs typeface="Times New Roman"/>
              </a:rPr>
              <a:t> </a:t>
            </a:r>
            <a:r>
              <a:rPr b="1" i="1" spc="-5" dirty="0">
                <a:latin typeface="Times New Roman"/>
                <a:cs typeface="Times New Roman"/>
              </a:rPr>
              <a:t>in fron</a:t>
            </a:r>
            <a:r>
              <a:rPr b="1" i="1" dirty="0">
                <a:latin typeface="Times New Roman"/>
                <a:cs typeface="Times New Roman"/>
              </a:rPr>
              <a:t>t</a:t>
            </a:r>
            <a:r>
              <a:rPr b="1" i="1" spc="-5" dirty="0">
                <a:latin typeface="Times New Roman"/>
                <a:cs typeface="Times New Roman"/>
              </a:rPr>
              <a:t> ro</a:t>
            </a:r>
            <a:r>
              <a:rPr b="1" i="1" dirty="0">
                <a:latin typeface="Times New Roman"/>
                <a:cs typeface="Times New Roman"/>
              </a:rPr>
              <a:t>w</a:t>
            </a:r>
            <a:r>
              <a:rPr b="1" i="1" spc="-5" dirty="0">
                <a:latin typeface="Times New Roman"/>
                <a:cs typeface="Times New Roman"/>
              </a:rPr>
              <a:t> (Nationa</a:t>
            </a:r>
            <a:r>
              <a:rPr b="1" i="1" dirty="0">
                <a:latin typeface="Times New Roman"/>
                <a:cs typeface="Times New Roman"/>
              </a:rPr>
              <a:t>l</a:t>
            </a:r>
            <a:r>
              <a:rPr b="1" i="1" spc="-65" dirty="0">
                <a:latin typeface="Times New Roman"/>
                <a:cs typeface="Times New Roman"/>
              </a:rPr>
              <a:t> </a:t>
            </a:r>
            <a:r>
              <a:rPr b="1" i="1" spc="-5" dirty="0">
                <a:latin typeface="Times New Roman"/>
                <a:cs typeface="Times New Roman"/>
              </a:rPr>
              <a:t>Archives)</a:t>
            </a:r>
            <a:endParaRPr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947454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464303" y="664719"/>
            <a:ext cx="4798695" cy="121983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/>
            <a:r>
              <a:rPr sz="4000" spc="-5" dirty="0">
                <a:latin typeface="Algerian"/>
                <a:cs typeface="Algerian"/>
              </a:rPr>
              <a:t>CREATIO</a:t>
            </a:r>
            <a:r>
              <a:rPr sz="4000" dirty="0">
                <a:latin typeface="Algerian"/>
                <a:cs typeface="Algerian"/>
              </a:rPr>
              <a:t>N</a:t>
            </a:r>
            <a:r>
              <a:rPr sz="4000" spc="-5" dirty="0">
                <a:latin typeface="Algerian"/>
                <a:cs typeface="Algerian"/>
              </a:rPr>
              <a:t> O</a:t>
            </a:r>
            <a:r>
              <a:rPr sz="4000" dirty="0">
                <a:latin typeface="Algerian"/>
                <a:cs typeface="Algerian"/>
              </a:rPr>
              <a:t>F</a:t>
            </a:r>
            <a:r>
              <a:rPr sz="4000" spc="-10" dirty="0">
                <a:latin typeface="Algerian"/>
                <a:cs typeface="Algerian"/>
              </a:rPr>
              <a:t> </a:t>
            </a:r>
            <a:r>
              <a:rPr sz="4000" dirty="0">
                <a:latin typeface="Algerian"/>
                <a:cs typeface="Algerian"/>
              </a:rPr>
              <a:t>A</a:t>
            </a:r>
            <a:r>
              <a:rPr sz="4000" spc="-10" dirty="0">
                <a:latin typeface="Algerian"/>
                <a:cs typeface="Algerian"/>
              </a:rPr>
              <a:t> </a:t>
            </a:r>
            <a:r>
              <a:rPr sz="4000" spc="-5" dirty="0">
                <a:latin typeface="Algerian"/>
                <a:cs typeface="Algerian"/>
              </a:rPr>
              <a:t>NEW </a:t>
            </a:r>
            <a:r>
              <a:rPr sz="4000" spc="-25" dirty="0">
                <a:latin typeface="Algerian"/>
                <a:cs typeface="Algerian"/>
              </a:rPr>
              <a:t>NATION:</a:t>
            </a:r>
            <a:r>
              <a:rPr sz="4000" spc="-15" dirty="0">
                <a:latin typeface="Algerian"/>
                <a:cs typeface="Algerian"/>
              </a:rPr>
              <a:t> </a:t>
            </a:r>
            <a:r>
              <a:rPr sz="4000" dirty="0">
                <a:latin typeface="Algerian"/>
                <a:cs typeface="Algerian"/>
              </a:rPr>
              <a:t>ISRAEL</a:t>
            </a:r>
            <a:endParaRPr sz="4000">
              <a:latin typeface="Algerian"/>
              <a:cs typeface="Algeri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807202" y="2242820"/>
            <a:ext cx="6892798" cy="29083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469900" marR="17145" indent="-4572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sz="2800" dirty="0">
                <a:latin typeface="High Tower Text" panose="02040502050506030303" pitchFamily="18" charset="0"/>
                <a:cs typeface="Juice ITC"/>
              </a:rPr>
              <a:t>Great</a:t>
            </a:r>
            <a:r>
              <a:rPr sz="2800" spc="-15" dirty="0">
                <a:latin typeface="High Tower Text" panose="02040502050506030303" pitchFamily="18" charset="0"/>
                <a:cs typeface="Juice ITC"/>
              </a:rPr>
              <a:t> </a:t>
            </a:r>
            <a:r>
              <a:rPr sz="2800" dirty="0">
                <a:latin typeface="High Tower Text" panose="02040502050506030303" pitchFamily="18" charset="0"/>
                <a:cs typeface="Juice ITC"/>
              </a:rPr>
              <a:t>Britain’s</a:t>
            </a:r>
            <a:r>
              <a:rPr sz="2800" spc="-15" dirty="0">
                <a:latin typeface="High Tower Text" panose="02040502050506030303" pitchFamily="18" charset="0"/>
                <a:cs typeface="Juice ITC"/>
              </a:rPr>
              <a:t> </a:t>
            </a:r>
            <a:r>
              <a:rPr sz="2800" dirty="0">
                <a:latin typeface="High Tower Text" panose="02040502050506030303" pitchFamily="18" charset="0"/>
                <a:cs typeface="Juice ITC"/>
              </a:rPr>
              <a:t>mandate,</a:t>
            </a:r>
            <a:r>
              <a:rPr sz="2800" spc="-15" dirty="0">
                <a:latin typeface="High Tower Text" panose="02040502050506030303" pitchFamily="18" charset="0"/>
                <a:cs typeface="Juice ITC"/>
              </a:rPr>
              <a:t> </a:t>
            </a:r>
            <a:r>
              <a:rPr sz="2800" dirty="0">
                <a:latin typeface="High Tower Text" panose="02040502050506030303" pitchFamily="18" charset="0"/>
                <a:cs typeface="Juice ITC"/>
              </a:rPr>
              <a:t>Palestine,</a:t>
            </a:r>
            <a:r>
              <a:rPr sz="2800" spc="-15" dirty="0">
                <a:latin typeface="High Tower Text" panose="02040502050506030303" pitchFamily="18" charset="0"/>
                <a:cs typeface="Juice ITC"/>
              </a:rPr>
              <a:t> </a:t>
            </a:r>
            <a:r>
              <a:rPr sz="2800" dirty="0">
                <a:latin typeface="High Tower Text" panose="02040502050506030303" pitchFamily="18" charset="0"/>
                <a:cs typeface="Juice ITC"/>
              </a:rPr>
              <a:t>from</a:t>
            </a:r>
            <a:r>
              <a:rPr sz="2800" spc="-15" dirty="0">
                <a:latin typeface="High Tower Text" panose="02040502050506030303" pitchFamily="18" charset="0"/>
                <a:cs typeface="Juice ITC"/>
              </a:rPr>
              <a:t> </a:t>
            </a:r>
            <a:r>
              <a:rPr sz="2800" dirty="0">
                <a:latin typeface="High Tower Text" panose="02040502050506030303" pitchFamily="18" charset="0"/>
                <a:cs typeface="Juice ITC"/>
              </a:rPr>
              <a:t>World War</a:t>
            </a:r>
            <a:r>
              <a:rPr sz="2800" spc="-15" dirty="0">
                <a:latin typeface="High Tower Text" panose="02040502050506030303" pitchFamily="18" charset="0"/>
                <a:cs typeface="Juice ITC"/>
              </a:rPr>
              <a:t> </a:t>
            </a:r>
            <a:r>
              <a:rPr sz="2800" spc="-10" dirty="0">
                <a:latin typeface="High Tower Text" panose="02040502050506030303" pitchFamily="18" charset="0"/>
                <a:cs typeface="Juice ITC"/>
              </a:rPr>
              <a:t>1 was</a:t>
            </a:r>
            <a:r>
              <a:rPr sz="2800" spc="-15" dirty="0">
                <a:latin typeface="High Tower Text" panose="02040502050506030303" pitchFamily="18" charset="0"/>
                <a:cs typeface="Juice ITC"/>
              </a:rPr>
              <a:t> </a:t>
            </a:r>
            <a:r>
              <a:rPr sz="2800" dirty="0">
                <a:latin typeface="High Tower Text" panose="02040502050506030303" pitchFamily="18" charset="0"/>
                <a:cs typeface="Juice ITC"/>
              </a:rPr>
              <a:t>used</a:t>
            </a:r>
            <a:r>
              <a:rPr sz="2800" spc="-15" dirty="0">
                <a:latin typeface="High Tower Text" panose="02040502050506030303" pitchFamily="18" charset="0"/>
                <a:cs typeface="Juice ITC"/>
              </a:rPr>
              <a:t> </a:t>
            </a:r>
            <a:r>
              <a:rPr sz="2800" dirty="0">
                <a:latin typeface="High Tower Text" panose="02040502050506030303" pitchFamily="18" charset="0"/>
                <a:cs typeface="Juice ITC"/>
              </a:rPr>
              <a:t>to create</a:t>
            </a:r>
            <a:r>
              <a:rPr sz="2800" spc="-20" dirty="0">
                <a:latin typeface="High Tower Text" panose="02040502050506030303" pitchFamily="18" charset="0"/>
                <a:cs typeface="Juice ITC"/>
              </a:rPr>
              <a:t> </a:t>
            </a:r>
            <a:r>
              <a:rPr sz="2800" dirty="0">
                <a:latin typeface="High Tower Text" panose="02040502050506030303" pitchFamily="18" charset="0"/>
                <a:cs typeface="Juice ITC"/>
              </a:rPr>
              <a:t>Israel</a:t>
            </a:r>
            <a:r>
              <a:rPr sz="2800" spc="-20" dirty="0">
                <a:latin typeface="High Tower Text" panose="02040502050506030303" pitchFamily="18" charset="0"/>
                <a:cs typeface="Juice ITC"/>
              </a:rPr>
              <a:t> </a:t>
            </a:r>
            <a:r>
              <a:rPr sz="2800" dirty="0">
                <a:latin typeface="High Tower Text" panose="02040502050506030303" pitchFamily="18" charset="0"/>
                <a:cs typeface="Juice ITC"/>
              </a:rPr>
              <a:t>and</a:t>
            </a:r>
            <a:r>
              <a:rPr sz="2800" spc="-15" dirty="0">
                <a:latin typeface="High Tower Text" panose="02040502050506030303" pitchFamily="18" charset="0"/>
                <a:cs typeface="Juice ITC"/>
              </a:rPr>
              <a:t> </a:t>
            </a:r>
            <a:r>
              <a:rPr sz="2800" dirty="0" smtClean="0">
                <a:latin typeface="High Tower Text" panose="02040502050506030303" pitchFamily="18" charset="0"/>
                <a:cs typeface="Juice ITC"/>
              </a:rPr>
              <a:t>Lebanon.</a:t>
            </a:r>
            <a:endParaRPr lang="en-US" sz="2800" dirty="0">
              <a:latin typeface="High Tower Text" panose="02040502050506030303" pitchFamily="18" charset="0"/>
              <a:cs typeface="Juice ITC"/>
            </a:endParaRPr>
          </a:p>
          <a:p>
            <a:pPr marL="469900" marR="17145" indent="-4572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sz="2800" dirty="0" smtClean="0">
                <a:latin typeface="High Tower Text" panose="02040502050506030303" pitchFamily="18" charset="0"/>
                <a:cs typeface="Juice ITC"/>
              </a:rPr>
              <a:t>The</a:t>
            </a:r>
            <a:r>
              <a:rPr sz="2800" spc="-10" dirty="0" smtClean="0">
                <a:latin typeface="High Tower Text" panose="02040502050506030303" pitchFamily="18" charset="0"/>
                <a:cs typeface="Juice ITC"/>
              </a:rPr>
              <a:t> </a:t>
            </a:r>
            <a:r>
              <a:rPr sz="2800" dirty="0">
                <a:latin typeface="High Tower Text" panose="02040502050506030303" pitchFamily="18" charset="0"/>
                <a:cs typeface="Juice ITC"/>
              </a:rPr>
              <a:t>U.S.</a:t>
            </a:r>
            <a:r>
              <a:rPr sz="2800" spc="5" dirty="0">
                <a:latin typeface="High Tower Text" panose="02040502050506030303" pitchFamily="18" charset="0"/>
                <a:cs typeface="Juice ITC"/>
              </a:rPr>
              <a:t> </a:t>
            </a:r>
            <a:r>
              <a:rPr sz="2800" dirty="0">
                <a:latin typeface="High Tower Text" panose="02040502050506030303" pitchFamily="18" charset="0"/>
                <a:cs typeface="Juice ITC"/>
              </a:rPr>
              <a:t>supported</a:t>
            </a:r>
            <a:r>
              <a:rPr sz="2800" spc="-10" dirty="0">
                <a:latin typeface="High Tower Text" panose="02040502050506030303" pitchFamily="18" charset="0"/>
                <a:cs typeface="Juice ITC"/>
              </a:rPr>
              <a:t> </a:t>
            </a:r>
            <a:r>
              <a:rPr sz="2800" dirty="0">
                <a:latin typeface="High Tower Text" panose="02040502050506030303" pitchFamily="18" charset="0"/>
                <a:cs typeface="Juice ITC"/>
              </a:rPr>
              <a:t>the</a:t>
            </a:r>
            <a:r>
              <a:rPr sz="2800" spc="-10" dirty="0">
                <a:latin typeface="High Tower Text" panose="02040502050506030303" pitchFamily="18" charset="0"/>
                <a:cs typeface="Juice ITC"/>
              </a:rPr>
              <a:t> </a:t>
            </a:r>
            <a:r>
              <a:rPr sz="2800" dirty="0">
                <a:latin typeface="High Tower Text" panose="02040502050506030303" pitchFamily="18" charset="0"/>
                <a:cs typeface="Juice ITC"/>
              </a:rPr>
              <a:t>creation</a:t>
            </a:r>
            <a:r>
              <a:rPr sz="2800" spc="-10" dirty="0">
                <a:latin typeface="High Tower Text" panose="02040502050506030303" pitchFamily="18" charset="0"/>
                <a:cs typeface="Juice ITC"/>
              </a:rPr>
              <a:t> </a:t>
            </a:r>
            <a:r>
              <a:rPr sz="2800" dirty="0" smtClean="0">
                <a:latin typeface="High Tower Text" panose="02040502050506030303" pitchFamily="18" charset="0"/>
                <a:cs typeface="Juice ITC"/>
              </a:rPr>
              <a:t>of</a:t>
            </a:r>
            <a:r>
              <a:rPr lang="en-US" sz="2800" dirty="0" smtClean="0">
                <a:latin typeface="High Tower Text" panose="02040502050506030303" pitchFamily="18" charset="0"/>
                <a:cs typeface="Juice ITC"/>
              </a:rPr>
              <a:t> </a:t>
            </a:r>
            <a:r>
              <a:rPr sz="2800" dirty="0" smtClean="0">
                <a:latin typeface="High Tower Text" panose="02040502050506030303" pitchFamily="18" charset="0"/>
                <a:cs typeface="Juice ITC"/>
              </a:rPr>
              <a:t>a</a:t>
            </a:r>
            <a:r>
              <a:rPr sz="2800" spc="-10" dirty="0" smtClean="0">
                <a:latin typeface="High Tower Text" panose="02040502050506030303" pitchFamily="18" charset="0"/>
                <a:cs typeface="Juice ITC"/>
              </a:rPr>
              <a:t> </a:t>
            </a:r>
            <a:r>
              <a:rPr sz="2800" dirty="0">
                <a:latin typeface="High Tower Text" panose="02040502050506030303" pitchFamily="18" charset="0"/>
                <a:cs typeface="Juice ITC"/>
                <a:hlinkClick r:id="rId2"/>
              </a:rPr>
              <a:t>Jewish</a:t>
            </a:r>
            <a:r>
              <a:rPr sz="2800" dirty="0">
                <a:latin typeface="High Tower Text" panose="02040502050506030303" pitchFamily="18" charset="0"/>
                <a:cs typeface="Juice ITC"/>
              </a:rPr>
              <a:t> State,</a:t>
            </a:r>
            <a:r>
              <a:rPr sz="2800" spc="-15" dirty="0">
                <a:latin typeface="High Tower Text" panose="02040502050506030303" pitchFamily="18" charset="0"/>
                <a:cs typeface="Juice ITC"/>
              </a:rPr>
              <a:t> </a:t>
            </a:r>
            <a:r>
              <a:rPr sz="2800" dirty="0">
                <a:latin typeface="High Tower Text" panose="02040502050506030303" pitchFamily="18" charset="0"/>
                <a:cs typeface="Juice ITC"/>
              </a:rPr>
              <a:t>where</a:t>
            </a:r>
            <a:r>
              <a:rPr sz="2800" spc="-15" dirty="0">
                <a:latin typeface="High Tower Text" panose="02040502050506030303" pitchFamily="18" charset="0"/>
                <a:cs typeface="Juice ITC"/>
              </a:rPr>
              <a:t> </a:t>
            </a:r>
            <a:r>
              <a:rPr sz="2800" dirty="0">
                <a:latin typeface="High Tower Text" panose="02040502050506030303" pitchFamily="18" charset="0"/>
                <a:cs typeface="Juice ITC"/>
              </a:rPr>
              <a:t>Jews</a:t>
            </a:r>
            <a:r>
              <a:rPr sz="2800" spc="-15" dirty="0">
                <a:latin typeface="High Tower Text" panose="02040502050506030303" pitchFamily="18" charset="0"/>
                <a:cs typeface="Juice ITC"/>
              </a:rPr>
              <a:t> </a:t>
            </a:r>
            <a:r>
              <a:rPr sz="2800" dirty="0">
                <a:latin typeface="High Tower Text" panose="02040502050506030303" pitchFamily="18" charset="0"/>
                <a:cs typeface="Juice ITC"/>
              </a:rPr>
              <a:t>could</a:t>
            </a:r>
            <a:r>
              <a:rPr sz="2800" spc="-15" dirty="0">
                <a:latin typeface="High Tower Text" panose="02040502050506030303" pitchFamily="18" charset="0"/>
                <a:cs typeface="Juice ITC"/>
              </a:rPr>
              <a:t> </a:t>
            </a:r>
            <a:r>
              <a:rPr sz="2800" dirty="0">
                <a:latin typeface="High Tower Text" panose="02040502050506030303" pitchFamily="18" charset="0"/>
                <a:cs typeface="Juice ITC"/>
              </a:rPr>
              <a:t>be</a:t>
            </a:r>
            <a:r>
              <a:rPr sz="2800" spc="-15" dirty="0">
                <a:latin typeface="High Tower Text" panose="02040502050506030303" pitchFamily="18" charset="0"/>
                <a:cs typeface="Juice ITC"/>
              </a:rPr>
              <a:t> </a:t>
            </a:r>
            <a:r>
              <a:rPr sz="2800" dirty="0">
                <a:latin typeface="High Tower Text" panose="02040502050506030303" pitchFamily="18" charset="0"/>
                <a:cs typeface="Juice ITC"/>
              </a:rPr>
              <a:t>free</a:t>
            </a:r>
            <a:r>
              <a:rPr sz="2800" spc="-15" dirty="0">
                <a:latin typeface="High Tower Text" panose="02040502050506030303" pitchFamily="18" charset="0"/>
                <a:cs typeface="Juice ITC"/>
              </a:rPr>
              <a:t> </a:t>
            </a:r>
            <a:r>
              <a:rPr sz="2800" dirty="0">
                <a:latin typeface="High Tower Text" panose="02040502050506030303" pitchFamily="18" charset="0"/>
                <a:cs typeface="Juice ITC"/>
              </a:rPr>
              <a:t>from</a:t>
            </a:r>
            <a:r>
              <a:rPr sz="2800" spc="-15" dirty="0">
                <a:latin typeface="High Tower Text" panose="02040502050506030303" pitchFamily="18" charset="0"/>
                <a:cs typeface="Juice ITC"/>
              </a:rPr>
              <a:t> </a:t>
            </a:r>
            <a:r>
              <a:rPr sz="2800" dirty="0">
                <a:latin typeface="High Tower Text" panose="02040502050506030303" pitchFamily="18" charset="0"/>
                <a:cs typeface="Juice ITC"/>
              </a:rPr>
              <a:t>religious persecution</a:t>
            </a:r>
            <a:r>
              <a:rPr sz="2800" spc="-15" dirty="0">
                <a:latin typeface="High Tower Text" panose="02040502050506030303" pitchFamily="18" charset="0"/>
                <a:cs typeface="Juice ITC"/>
              </a:rPr>
              <a:t> </a:t>
            </a:r>
            <a:r>
              <a:rPr sz="2800" dirty="0">
                <a:latin typeface="High Tower Text" panose="02040502050506030303" pitchFamily="18" charset="0"/>
                <a:cs typeface="Juice ITC"/>
              </a:rPr>
              <a:t>of</a:t>
            </a:r>
            <a:r>
              <a:rPr sz="2800" spc="5" dirty="0">
                <a:latin typeface="High Tower Text" panose="02040502050506030303" pitchFamily="18" charset="0"/>
                <a:cs typeface="Juice ITC"/>
              </a:rPr>
              <a:t> </a:t>
            </a:r>
            <a:r>
              <a:rPr sz="2800" dirty="0">
                <a:latin typeface="High Tower Text" panose="02040502050506030303" pitchFamily="18" charset="0"/>
                <a:cs typeface="Juice ITC"/>
              </a:rPr>
              <a:t>a</a:t>
            </a:r>
            <a:r>
              <a:rPr sz="2800" spc="-15" dirty="0">
                <a:latin typeface="High Tower Text" panose="02040502050506030303" pitchFamily="18" charset="0"/>
                <a:cs typeface="Juice ITC"/>
              </a:rPr>
              <a:t> </a:t>
            </a:r>
            <a:r>
              <a:rPr sz="2800" dirty="0" smtClean="0">
                <a:latin typeface="High Tower Text" panose="02040502050506030303" pitchFamily="18" charset="0"/>
                <a:cs typeface="Juice ITC"/>
              </a:rPr>
              <a:t>government.</a:t>
            </a:r>
            <a:endParaRPr lang="en-US" sz="2800" dirty="0">
              <a:latin typeface="High Tower Text" panose="02040502050506030303" pitchFamily="18" charset="0"/>
              <a:cs typeface="Juice ITC"/>
            </a:endParaRPr>
          </a:p>
          <a:p>
            <a:pPr marL="469900" marR="17145" indent="-4572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sz="2800" dirty="0" smtClean="0">
                <a:latin typeface="High Tower Text" panose="02040502050506030303" pitchFamily="18" charset="0"/>
                <a:cs typeface="Juice ITC"/>
              </a:rPr>
              <a:t>This</a:t>
            </a:r>
            <a:r>
              <a:rPr sz="2800" spc="-15" dirty="0" smtClean="0">
                <a:latin typeface="High Tower Text" panose="02040502050506030303" pitchFamily="18" charset="0"/>
                <a:cs typeface="Juice ITC"/>
              </a:rPr>
              <a:t> </a:t>
            </a:r>
            <a:r>
              <a:rPr sz="2800" dirty="0">
                <a:latin typeface="High Tower Text" panose="02040502050506030303" pitchFamily="18" charset="0"/>
                <a:cs typeface="Juice ITC"/>
              </a:rPr>
              <a:t>act</a:t>
            </a:r>
            <a:r>
              <a:rPr sz="2800" spc="-15" dirty="0">
                <a:latin typeface="High Tower Text" panose="02040502050506030303" pitchFamily="18" charset="0"/>
                <a:cs typeface="Juice ITC"/>
              </a:rPr>
              <a:t> </a:t>
            </a:r>
            <a:r>
              <a:rPr sz="2800" dirty="0">
                <a:latin typeface="High Tower Text" panose="02040502050506030303" pitchFamily="18" charset="0"/>
                <a:cs typeface="Juice ITC"/>
              </a:rPr>
              <a:t>created</a:t>
            </a:r>
            <a:r>
              <a:rPr sz="2800" spc="-15" dirty="0">
                <a:latin typeface="High Tower Text" panose="02040502050506030303" pitchFamily="18" charset="0"/>
                <a:cs typeface="Juice ITC"/>
              </a:rPr>
              <a:t> </a:t>
            </a:r>
            <a:r>
              <a:rPr sz="2800" dirty="0">
                <a:latin typeface="High Tower Text" panose="02040502050506030303" pitchFamily="18" charset="0"/>
                <a:cs typeface="Juice ITC"/>
              </a:rPr>
              <a:t>animosity</a:t>
            </a:r>
            <a:r>
              <a:rPr sz="2800" spc="-15" dirty="0">
                <a:latin typeface="High Tower Text" panose="02040502050506030303" pitchFamily="18" charset="0"/>
                <a:cs typeface="Juice ITC"/>
              </a:rPr>
              <a:t> </a:t>
            </a:r>
            <a:r>
              <a:rPr sz="2800" dirty="0">
                <a:latin typeface="High Tower Text" panose="02040502050506030303" pitchFamily="18" charset="0"/>
                <a:cs typeface="Juice ITC"/>
              </a:rPr>
              <a:t>between</a:t>
            </a:r>
            <a:r>
              <a:rPr sz="2800" spc="-15" dirty="0">
                <a:latin typeface="High Tower Text" panose="02040502050506030303" pitchFamily="18" charset="0"/>
                <a:cs typeface="Juice ITC"/>
              </a:rPr>
              <a:t> </a:t>
            </a:r>
            <a:r>
              <a:rPr sz="2800" dirty="0">
                <a:latin typeface="High Tower Text" panose="02040502050506030303" pitchFamily="18" charset="0"/>
                <a:cs typeface="Juice ITC"/>
              </a:rPr>
              <a:t>the</a:t>
            </a:r>
            <a:r>
              <a:rPr sz="2800" spc="-15" dirty="0">
                <a:latin typeface="High Tower Text" panose="02040502050506030303" pitchFamily="18" charset="0"/>
                <a:cs typeface="Juice ITC"/>
              </a:rPr>
              <a:t> </a:t>
            </a:r>
            <a:r>
              <a:rPr sz="2800" dirty="0">
                <a:latin typeface="High Tower Text" panose="02040502050506030303" pitchFamily="18" charset="0"/>
                <a:cs typeface="Juice ITC"/>
              </a:rPr>
              <a:t>Arab nations</a:t>
            </a:r>
            <a:r>
              <a:rPr sz="2800" spc="-15" dirty="0">
                <a:latin typeface="High Tower Text" panose="02040502050506030303" pitchFamily="18" charset="0"/>
                <a:cs typeface="Juice ITC"/>
              </a:rPr>
              <a:t> </a:t>
            </a:r>
            <a:r>
              <a:rPr sz="2800" dirty="0">
                <a:latin typeface="High Tower Text" panose="02040502050506030303" pitchFamily="18" charset="0"/>
                <a:cs typeface="Juice ITC"/>
              </a:rPr>
              <a:t>of the</a:t>
            </a:r>
            <a:r>
              <a:rPr sz="2800" spc="-15" dirty="0">
                <a:latin typeface="High Tower Text" panose="02040502050506030303" pitchFamily="18" charset="0"/>
                <a:cs typeface="Juice ITC"/>
              </a:rPr>
              <a:t> </a:t>
            </a:r>
            <a:r>
              <a:rPr sz="2800" dirty="0">
                <a:latin typeface="High Tower Text" panose="02040502050506030303" pitchFamily="18" charset="0"/>
                <a:cs typeface="Juice ITC"/>
              </a:rPr>
              <a:t>Middle</a:t>
            </a:r>
            <a:r>
              <a:rPr sz="2800" spc="-15" dirty="0">
                <a:latin typeface="High Tower Text" panose="02040502050506030303" pitchFamily="18" charset="0"/>
                <a:cs typeface="Juice ITC"/>
              </a:rPr>
              <a:t> </a:t>
            </a:r>
            <a:r>
              <a:rPr sz="2800" dirty="0">
                <a:latin typeface="High Tower Text" panose="02040502050506030303" pitchFamily="18" charset="0"/>
                <a:cs typeface="Juice ITC"/>
              </a:rPr>
              <a:t>East</a:t>
            </a:r>
            <a:r>
              <a:rPr sz="2800" spc="-15" dirty="0">
                <a:latin typeface="High Tower Text" panose="02040502050506030303" pitchFamily="18" charset="0"/>
                <a:cs typeface="Juice ITC"/>
              </a:rPr>
              <a:t> </a:t>
            </a:r>
            <a:r>
              <a:rPr sz="2800" dirty="0">
                <a:latin typeface="High Tower Text" panose="02040502050506030303" pitchFamily="18" charset="0"/>
                <a:cs typeface="Juice ITC"/>
              </a:rPr>
              <a:t>and</a:t>
            </a:r>
            <a:r>
              <a:rPr sz="2800" spc="-15" dirty="0">
                <a:latin typeface="High Tower Text" panose="02040502050506030303" pitchFamily="18" charset="0"/>
                <a:cs typeface="Juice ITC"/>
              </a:rPr>
              <a:t> </a:t>
            </a:r>
            <a:r>
              <a:rPr sz="2800" dirty="0">
                <a:latin typeface="High Tower Text" panose="02040502050506030303" pitchFamily="18" charset="0"/>
                <a:cs typeface="Juice ITC"/>
              </a:rPr>
              <a:t>the</a:t>
            </a:r>
            <a:r>
              <a:rPr sz="2800" spc="-15" dirty="0">
                <a:latin typeface="High Tower Text" panose="02040502050506030303" pitchFamily="18" charset="0"/>
                <a:cs typeface="Juice ITC"/>
              </a:rPr>
              <a:t> </a:t>
            </a:r>
            <a:r>
              <a:rPr sz="2800" dirty="0">
                <a:latin typeface="High Tower Text" panose="02040502050506030303" pitchFamily="18" charset="0"/>
                <a:cs typeface="Juice ITC"/>
              </a:rPr>
              <a:t>U.S. which contin</a:t>
            </a:r>
            <a:r>
              <a:rPr sz="2800" spc="-10" dirty="0">
                <a:latin typeface="High Tower Text" panose="02040502050506030303" pitchFamily="18" charset="0"/>
                <a:cs typeface="Juice ITC"/>
              </a:rPr>
              <a:t>u</a:t>
            </a:r>
            <a:r>
              <a:rPr sz="2800" dirty="0">
                <a:latin typeface="High Tower Text" panose="02040502050506030303" pitchFamily="18" charset="0"/>
                <a:cs typeface="Juice ITC"/>
              </a:rPr>
              <a:t>es</a:t>
            </a:r>
            <a:r>
              <a:rPr sz="2800" spc="-20" dirty="0">
                <a:latin typeface="High Tower Text" panose="02040502050506030303" pitchFamily="18" charset="0"/>
                <a:cs typeface="Juice ITC"/>
              </a:rPr>
              <a:t> </a:t>
            </a:r>
            <a:r>
              <a:rPr sz="2800" dirty="0">
                <a:latin typeface="High Tower Text" panose="02040502050506030303" pitchFamily="18" charset="0"/>
                <a:cs typeface="Juice ITC"/>
                <a:hlinkClick r:id="rId3"/>
              </a:rPr>
              <a:t>today</a:t>
            </a:r>
            <a:r>
              <a:rPr sz="2800" dirty="0">
                <a:latin typeface="High Tower Text" panose="02040502050506030303" pitchFamily="18" charset="0"/>
                <a:cs typeface="Juice ITC"/>
              </a:rPr>
              <a:t>.</a:t>
            </a:r>
          </a:p>
        </p:txBody>
      </p:sp>
      <p:sp>
        <p:nvSpPr>
          <p:cNvPr id="7" name="object 7"/>
          <p:cNvSpPr/>
          <p:nvPr/>
        </p:nvSpPr>
        <p:spPr>
          <a:xfrm>
            <a:off x="2336800" y="457200"/>
            <a:ext cx="3076194" cy="6858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464303" y="7049770"/>
            <a:ext cx="4725035" cy="22542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/>
            <a:r>
              <a:rPr sz="1400" spc="-10" dirty="0">
                <a:latin typeface="Times New Roman"/>
                <a:cs typeface="Times New Roman"/>
              </a:rPr>
              <a:t>Maps</a:t>
            </a:r>
            <a:r>
              <a:rPr sz="1400" spc="15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courtesy of </a:t>
            </a:r>
            <a:r>
              <a:rPr sz="1400" spc="-10" dirty="0">
                <a:latin typeface="Times New Roman"/>
                <a:cs typeface="Times New Roman"/>
                <a:hlinkClick r:id="rId5"/>
              </a:rPr>
              <a:t>ww</a:t>
            </a:r>
            <a:r>
              <a:rPr sz="1400" spc="-105" dirty="0">
                <a:latin typeface="Times New Roman"/>
                <a:cs typeface="Times New Roman"/>
                <a:hlinkClick r:id="rId5"/>
              </a:rPr>
              <a:t>w</a:t>
            </a:r>
            <a:r>
              <a:rPr sz="1400" spc="-10" dirty="0">
                <a:latin typeface="Times New Roman"/>
                <a:cs typeface="Times New Roman"/>
                <a:hlinkClick r:id="rId5"/>
              </a:rPr>
              <a:t>.theodora.co</a:t>
            </a:r>
            <a:r>
              <a:rPr sz="1400" spc="-25" dirty="0">
                <a:latin typeface="Times New Roman"/>
                <a:cs typeface="Times New Roman"/>
                <a:hlinkClick r:id="rId5"/>
              </a:rPr>
              <a:t>m</a:t>
            </a:r>
            <a:r>
              <a:rPr sz="1400" dirty="0">
                <a:latin typeface="Times New Roman"/>
                <a:cs typeface="Times New Roman"/>
                <a:hlinkClick r:id="rId5"/>
              </a:rPr>
              <a:t>/</a:t>
            </a:r>
            <a:r>
              <a:rPr sz="1400" spc="-10" dirty="0">
                <a:latin typeface="Times New Roman"/>
                <a:cs typeface="Times New Roman"/>
                <a:hlinkClick r:id="rId5"/>
              </a:rPr>
              <a:t>maps,</a:t>
            </a:r>
            <a:r>
              <a:rPr sz="1400" spc="35" dirty="0">
                <a:latin typeface="Times New Roman"/>
                <a:cs typeface="Times New Roman"/>
                <a:hlinkClick r:id="rId5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used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with</a:t>
            </a:r>
            <a:r>
              <a:rPr sz="1400" spc="-5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per</a:t>
            </a:r>
            <a:r>
              <a:rPr sz="1400" spc="-25" dirty="0">
                <a:latin typeface="Times New Roman"/>
                <a:cs typeface="Times New Roman"/>
              </a:rPr>
              <a:t>m</a:t>
            </a:r>
            <a:r>
              <a:rPr sz="1400" spc="-10" dirty="0">
                <a:latin typeface="Times New Roman"/>
                <a:cs typeface="Times New Roman"/>
              </a:rPr>
              <a:t>ission</a:t>
            </a:r>
            <a:endParaRPr sz="140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083880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50691" y="1245361"/>
            <a:ext cx="6673850" cy="99314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>
              <a:lnSpc>
                <a:spcPts val="3890"/>
              </a:lnSpc>
            </a:pPr>
            <a:r>
              <a:rPr sz="3600" spc="-35" dirty="0">
                <a:solidFill>
                  <a:srgbClr val="006565"/>
                </a:solidFill>
                <a:latin typeface="Cooper Black"/>
                <a:cs typeface="Cooper Black"/>
              </a:rPr>
              <a:t>Wha</a:t>
            </a:r>
            <a:r>
              <a:rPr sz="3600" spc="-20" dirty="0">
                <a:solidFill>
                  <a:srgbClr val="006565"/>
                </a:solidFill>
                <a:latin typeface="Cooper Black"/>
                <a:cs typeface="Cooper Black"/>
              </a:rPr>
              <a:t>t</a:t>
            </a:r>
            <a:r>
              <a:rPr sz="3600" spc="-5" dirty="0">
                <a:solidFill>
                  <a:srgbClr val="006565"/>
                </a:solidFill>
                <a:latin typeface="Cooper Black"/>
                <a:cs typeface="Cooper Black"/>
              </a:rPr>
              <a:t> </a:t>
            </a:r>
            <a:r>
              <a:rPr sz="3600" spc="-35" dirty="0">
                <a:solidFill>
                  <a:srgbClr val="006565"/>
                </a:solidFill>
                <a:latin typeface="Cooper Black"/>
                <a:cs typeface="Cooper Black"/>
              </a:rPr>
              <a:t>wa</a:t>
            </a:r>
            <a:r>
              <a:rPr sz="3600" spc="-20" dirty="0">
                <a:solidFill>
                  <a:srgbClr val="006565"/>
                </a:solidFill>
                <a:latin typeface="Cooper Black"/>
                <a:cs typeface="Cooper Black"/>
              </a:rPr>
              <a:t>s</a:t>
            </a:r>
            <a:r>
              <a:rPr sz="3600" spc="-5" dirty="0">
                <a:solidFill>
                  <a:srgbClr val="006565"/>
                </a:solidFill>
                <a:latin typeface="Cooper Black"/>
                <a:cs typeface="Cooper Black"/>
              </a:rPr>
              <a:t> </a:t>
            </a:r>
            <a:r>
              <a:rPr sz="3600" spc="-30" dirty="0">
                <a:solidFill>
                  <a:srgbClr val="006565"/>
                </a:solidFill>
                <a:latin typeface="Cooper Black"/>
                <a:cs typeface="Cooper Black"/>
              </a:rPr>
              <a:t>th</a:t>
            </a:r>
            <a:r>
              <a:rPr sz="3600" spc="-20" dirty="0">
                <a:solidFill>
                  <a:srgbClr val="006565"/>
                </a:solidFill>
                <a:latin typeface="Cooper Black"/>
                <a:cs typeface="Cooper Black"/>
              </a:rPr>
              <a:t>e</a:t>
            </a:r>
            <a:r>
              <a:rPr sz="3600" spc="-10" dirty="0">
                <a:solidFill>
                  <a:srgbClr val="006565"/>
                </a:solidFill>
                <a:latin typeface="Cooper Black"/>
                <a:cs typeface="Cooper Black"/>
              </a:rPr>
              <a:t> </a:t>
            </a:r>
            <a:r>
              <a:rPr sz="3600" spc="-30" dirty="0">
                <a:solidFill>
                  <a:srgbClr val="006565"/>
                </a:solidFill>
                <a:latin typeface="Cooper Black"/>
                <a:cs typeface="Cooper Black"/>
              </a:rPr>
              <a:t>purpos</a:t>
            </a:r>
            <a:r>
              <a:rPr sz="3600" spc="-20" dirty="0">
                <a:solidFill>
                  <a:srgbClr val="006565"/>
                </a:solidFill>
                <a:latin typeface="Cooper Black"/>
                <a:cs typeface="Cooper Black"/>
              </a:rPr>
              <a:t>e</a:t>
            </a:r>
            <a:r>
              <a:rPr sz="3600" spc="-5" dirty="0">
                <a:solidFill>
                  <a:srgbClr val="006565"/>
                </a:solidFill>
                <a:latin typeface="Cooper Black"/>
                <a:cs typeface="Cooper Black"/>
              </a:rPr>
              <a:t> o</a:t>
            </a:r>
            <a:r>
              <a:rPr sz="3600" dirty="0">
                <a:solidFill>
                  <a:srgbClr val="006565"/>
                </a:solidFill>
                <a:latin typeface="Cooper Black"/>
                <a:cs typeface="Cooper Black"/>
              </a:rPr>
              <a:t>f</a:t>
            </a:r>
            <a:r>
              <a:rPr sz="3600" spc="-10" dirty="0">
                <a:solidFill>
                  <a:srgbClr val="006565"/>
                </a:solidFill>
                <a:latin typeface="Cooper Black"/>
                <a:cs typeface="Cooper Black"/>
              </a:rPr>
              <a:t> </a:t>
            </a:r>
            <a:r>
              <a:rPr sz="3600" spc="-25" dirty="0">
                <a:solidFill>
                  <a:srgbClr val="006565"/>
                </a:solidFill>
                <a:latin typeface="Cooper Black"/>
                <a:cs typeface="Cooper Black"/>
              </a:rPr>
              <a:t>the</a:t>
            </a:r>
            <a:r>
              <a:rPr sz="3600" spc="-15" dirty="0">
                <a:solidFill>
                  <a:srgbClr val="006565"/>
                </a:solidFill>
                <a:latin typeface="Cooper Black"/>
                <a:cs typeface="Cooper Black"/>
              </a:rPr>
              <a:t> </a:t>
            </a:r>
            <a:r>
              <a:rPr sz="3600" dirty="0">
                <a:solidFill>
                  <a:srgbClr val="006565"/>
                </a:solidFill>
                <a:latin typeface="Cooper Black"/>
                <a:cs typeface="Cooper Black"/>
              </a:rPr>
              <a:t>Geneva</a:t>
            </a:r>
            <a:r>
              <a:rPr sz="3600" spc="10" dirty="0">
                <a:solidFill>
                  <a:srgbClr val="006565"/>
                </a:solidFill>
                <a:latin typeface="Cooper Black"/>
                <a:cs typeface="Cooper Black"/>
              </a:rPr>
              <a:t> </a:t>
            </a:r>
            <a:r>
              <a:rPr sz="3600" dirty="0">
                <a:solidFill>
                  <a:srgbClr val="006565"/>
                </a:solidFill>
                <a:latin typeface="Cooper Black"/>
                <a:cs typeface="Cooper Black"/>
              </a:rPr>
              <a:t>Convention?</a:t>
            </a:r>
            <a:endParaRPr sz="3600">
              <a:latin typeface="Cooper Black"/>
              <a:cs typeface="Cooper Black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54502" y="2849879"/>
            <a:ext cx="5085080" cy="37465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355600" marR="179705" indent="-342900">
              <a:buClr>
                <a:srgbClr val="003365"/>
              </a:buClr>
              <a:buSzPct val="75000"/>
              <a:buFont typeface="MaestroTimes"/>
              <a:buChar char=""/>
              <a:tabLst>
                <a:tab pos="354965" algn="l"/>
                <a:tab pos="3587115" algn="l"/>
              </a:tabLst>
            </a:pPr>
            <a:r>
              <a:rPr sz="2400" dirty="0">
                <a:solidFill>
                  <a:srgbClr val="003365"/>
                </a:solidFill>
                <a:latin typeface="Comic Sans MS"/>
                <a:cs typeface="Comic Sans MS"/>
              </a:rPr>
              <a:t>A</a:t>
            </a:r>
            <a:r>
              <a:rPr sz="2400" spc="-15" dirty="0">
                <a:solidFill>
                  <a:srgbClr val="003365"/>
                </a:solidFill>
                <a:latin typeface="Comic Sans MS"/>
                <a:cs typeface="Comic Sans MS"/>
              </a:rPr>
              <a:t> </a:t>
            </a:r>
            <a:r>
              <a:rPr sz="2400" spc="-5" dirty="0">
                <a:solidFill>
                  <a:srgbClr val="003365"/>
                </a:solidFill>
                <a:latin typeface="Comic Sans MS"/>
                <a:cs typeface="Comic Sans MS"/>
              </a:rPr>
              <a:t>meetin</a:t>
            </a:r>
            <a:r>
              <a:rPr sz="2400" dirty="0">
                <a:solidFill>
                  <a:srgbClr val="003365"/>
                </a:solidFill>
                <a:latin typeface="Comic Sans MS"/>
                <a:cs typeface="Comic Sans MS"/>
              </a:rPr>
              <a:t>g </a:t>
            </a:r>
            <a:r>
              <a:rPr sz="2400" spc="-5" dirty="0">
                <a:solidFill>
                  <a:srgbClr val="003365"/>
                </a:solidFill>
                <a:latin typeface="Comic Sans MS"/>
                <a:cs typeface="Comic Sans MS"/>
              </a:rPr>
              <a:t>i</a:t>
            </a:r>
            <a:r>
              <a:rPr sz="2400" dirty="0">
                <a:solidFill>
                  <a:srgbClr val="003365"/>
                </a:solidFill>
                <a:latin typeface="Comic Sans MS"/>
                <a:cs typeface="Comic Sans MS"/>
              </a:rPr>
              <a:t>n</a:t>
            </a:r>
            <a:r>
              <a:rPr sz="2400" spc="5" dirty="0">
                <a:solidFill>
                  <a:srgbClr val="003365"/>
                </a:solidFill>
                <a:latin typeface="Comic Sans MS"/>
                <a:cs typeface="Comic Sans MS"/>
              </a:rPr>
              <a:t> </a:t>
            </a:r>
            <a:r>
              <a:rPr sz="2400" spc="-5" dirty="0">
                <a:solidFill>
                  <a:srgbClr val="003365"/>
                </a:solidFill>
                <a:latin typeface="Comic Sans MS"/>
                <a:cs typeface="Comic Sans MS"/>
              </a:rPr>
              <a:t>192</a:t>
            </a:r>
            <a:r>
              <a:rPr sz="2400" dirty="0">
                <a:solidFill>
                  <a:srgbClr val="003365"/>
                </a:solidFill>
                <a:latin typeface="Comic Sans MS"/>
                <a:cs typeface="Comic Sans MS"/>
              </a:rPr>
              <a:t>9</a:t>
            </a:r>
            <a:r>
              <a:rPr sz="2400" spc="-20" dirty="0">
                <a:solidFill>
                  <a:srgbClr val="003365"/>
                </a:solidFill>
                <a:latin typeface="Comic Sans MS"/>
                <a:cs typeface="Comic Sans MS"/>
              </a:rPr>
              <a:t> th</a:t>
            </a:r>
            <a:r>
              <a:rPr sz="2400" spc="-15" dirty="0">
                <a:solidFill>
                  <a:srgbClr val="003365"/>
                </a:solidFill>
                <a:latin typeface="Comic Sans MS"/>
                <a:cs typeface="Comic Sans MS"/>
              </a:rPr>
              <a:t>e </a:t>
            </a:r>
            <a:r>
              <a:rPr sz="2400" spc="-20" dirty="0">
                <a:solidFill>
                  <a:srgbClr val="003365"/>
                </a:solidFill>
                <a:latin typeface="Comic Sans MS"/>
                <a:cs typeface="Comic Sans MS"/>
              </a:rPr>
              <a:t>Geneva</a:t>
            </a:r>
            <a:r>
              <a:rPr sz="2400" spc="-15" dirty="0">
                <a:solidFill>
                  <a:srgbClr val="003365"/>
                </a:solidFill>
                <a:latin typeface="Comic Sans MS"/>
                <a:cs typeface="Comic Sans MS"/>
              </a:rPr>
              <a:t> Conventio</a:t>
            </a:r>
            <a:r>
              <a:rPr sz="2400" dirty="0">
                <a:solidFill>
                  <a:srgbClr val="003365"/>
                </a:solidFill>
                <a:latin typeface="Comic Sans MS"/>
                <a:cs typeface="Comic Sans MS"/>
              </a:rPr>
              <a:t>n</a:t>
            </a:r>
            <a:r>
              <a:rPr sz="2400" spc="15" dirty="0">
                <a:solidFill>
                  <a:srgbClr val="003365"/>
                </a:solidFill>
                <a:latin typeface="Comic Sans MS"/>
                <a:cs typeface="Comic Sans MS"/>
              </a:rPr>
              <a:t> </a:t>
            </a:r>
            <a:r>
              <a:rPr sz="2400" spc="-5" dirty="0">
                <a:solidFill>
                  <a:srgbClr val="003365"/>
                </a:solidFill>
                <a:latin typeface="Comic Sans MS"/>
                <a:cs typeface="Comic Sans MS"/>
              </a:rPr>
              <a:t>deal</a:t>
            </a:r>
            <a:r>
              <a:rPr sz="2400" dirty="0">
                <a:solidFill>
                  <a:srgbClr val="003365"/>
                </a:solidFill>
                <a:latin typeface="Comic Sans MS"/>
                <a:cs typeface="Comic Sans MS"/>
              </a:rPr>
              <a:t>t</a:t>
            </a:r>
            <a:r>
              <a:rPr sz="2400" spc="-10" dirty="0">
                <a:solidFill>
                  <a:srgbClr val="003365"/>
                </a:solidFill>
                <a:latin typeface="Comic Sans MS"/>
                <a:cs typeface="Comic Sans MS"/>
              </a:rPr>
              <a:t> </a:t>
            </a:r>
            <a:r>
              <a:rPr sz="2400" spc="-5" dirty="0">
                <a:solidFill>
                  <a:srgbClr val="003365"/>
                </a:solidFill>
                <a:latin typeface="Comic Sans MS"/>
                <a:cs typeface="Comic Sans MS"/>
              </a:rPr>
              <a:t>wit</a:t>
            </a:r>
            <a:r>
              <a:rPr sz="2400" dirty="0">
                <a:solidFill>
                  <a:srgbClr val="003365"/>
                </a:solidFill>
                <a:latin typeface="Comic Sans MS"/>
                <a:cs typeface="Comic Sans MS"/>
              </a:rPr>
              <a:t>h	</a:t>
            </a:r>
            <a:r>
              <a:rPr sz="2400" spc="-20" dirty="0">
                <a:solidFill>
                  <a:srgbClr val="003365"/>
                </a:solidFill>
                <a:latin typeface="Comic Sans MS"/>
                <a:cs typeface="Comic Sans MS"/>
              </a:rPr>
              <a:t>the</a:t>
            </a:r>
            <a:r>
              <a:rPr sz="2400" spc="-15" dirty="0">
                <a:solidFill>
                  <a:srgbClr val="003365"/>
                </a:solidFill>
                <a:latin typeface="Comic Sans MS"/>
                <a:cs typeface="Comic Sans MS"/>
              </a:rPr>
              <a:t> Treatmen</a:t>
            </a:r>
            <a:r>
              <a:rPr sz="2400" dirty="0">
                <a:solidFill>
                  <a:srgbClr val="003365"/>
                </a:solidFill>
                <a:latin typeface="Comic Sans MS"/>
                <a:cs typeface="Comic Sans MS"/>
              </a:rPr>
              <a:t>t</a:t>
            </a:r>
            <a:r>
              <a:rPr sz="2400" spc="-10" dirty="0">
                <a:solidFill>
                  <a:srgbClr val="003365"/>
                </a:solidFill>
                <a:latin typeface="Comic Sans MS"/>
                <a:cs typeface="Comic Sans MS"/>
              </a:rPr>
              <a:t> </a:t>
            </a:r>
            <a:r>
              <a:rPr sz="2400" spc="-5" dirty="0">
                <a:solidFill>
                  <a:srgbClr val="003365"/>
                </a:solidFill>
                <a:latin typeface="Comic Sans MS"/>
                <a:cs typeface="Comic Sans MS"/>
              </a:rPr>
              <a:t>o</a:t>
            </a:r>
            <a:r>
              <a:rPr sz="2400" dirty="0">
                <a:solidFill>
                  <a:srgbClr val="003365"/>
                </a:solidFill>
                <a:latin typeface="Comic Sans MS"/>
                <a:cs typeface="Comic Sans MS"/>
              </a:rPr>
              <a:t>f</a:t>
            </a:r>
            <a:r>
              <a:rPr sz="2400" spc="-10" dirty="0">
                <a:solidFill>
                  <a:srgbClr val="003365"/>
                </a:solidFill>
                <a:latin typeface="Comic Sans MS"/>
                <a:cs typeface="Comic Sans MS"/>
              </a:rPr>
              <a:t> </a:t>
            </a:r>
            <a:r>
              <a:rPr sz="2400" spc="-5" dirty="0">
                <a:solidFill>
                  <a:srgbClr val="003365"/>
                </a:solidFill>
                <a:latin typeface="Comic Sans MS"/>
                <a:cs typeface="Comic Sans MS"/>
              </a:rPr>
              <a:t>Prisoner</a:t>
            </a:r>
            <a:r>
              <a:rPr sz="2400" dirty="0">
                <a:solidFill>
                  <a:srgbClr val="003365"/>
                </a:solidFill>
                <a:latin typeface="Comic Sans MS"/>
                <a:cs typeface="Comic Sans MS"/>
              </a:rPr>
              <a:t>s</a:t>
            </a:r>
            <a:r>
              <a:rPr sz="2400" spc="-10" dirty="0">
                <a:solidFill>
                  <a:srgbClr val="003365"/>
                </a:solidFill>
                <a:latin typeface="Comic Sans MS"/>
                <a:cs typeface="Comic Sans MS"/>
              </a:rPr>
              <a:t> </a:t>
            </a:r>
            <a:r>
              <a:rPr sz="2400" spc="-5" dirty="0">
                <a:solidFill>
                  <a:srgbClr val="003365"/>
                </a:solidFill>
                <a:latin typeface="Comic Sans MS"/>
                <a:cs typeface="Comic Sans MS"/>
              </a:rPr>
              <a:t>o</a:t>
            </a:r>
            <a:r>
              <a:rPr sz="2400" dirty="0">
                <a:solidFill>
                  <a:srgbClr val="003365"/>
                </a:solidFill>
                <a:latin typeface="Comic Sans MS"/>
                <a:cs typeface="Comic Sans MS"/>
              </a:rPr>
              <a:t>f</a:t>
            </a:r>
            <a:r>
              <a:rPr sz="2400" spc="5" dirty="0">
                <a:solidFill>
                  <a:srgbClr val="003365"/>
                </a:solidFill>
                <a:latin typeface="Comic Sans MS"/>
                <a:cs typeface="Comic Sans MS"/>
              </a:rPr>
              <a:t> </a:t>
            </a:r>
            <a:r>
              <a:rPr sz="2400" spc="-25" dirty="0">
                <a:solidFill>
                  <a:srgbClr val="003365"/>
                </a:solidFill>
                <a:latin typeface="Comic Sans MS"/>
                <a:cs typeface="Comic Sans MS"/>
              </a:rPr>
              <a:t>War</a:t>
            </a:r>
            <a:r>
              <a:rPr sz="2400" spc="-15" dirty="0">
                <a:solidFill>
                  <a:srgbClr val="003365"/>
                </a:solidFill>
                <a:latin typeface="Comic Sans MS"/>
                <a:cs typeface="Comic Sans MS"/>
              </a:rPr>
              <a:t> </a:t>
            </a:r>
            <a:r>
              <a:rPr sz="2400" dirty="0">
                <a:solidFill>
                  <a:srgbClr val="003365"/>
                </a:solidFill>
                <a:latin typeface="Comic Sans MS"/>
                <a:cs typeface="Comic Sans MS"/>
              </a:rPr>
              <a:t>and</a:t>
            </a:r>
            <a:r>
              <a:rPr sz="2400" spc="-5" dirty="0">
                <a:solidFill>
                  <a:srgbClr val="003365"/>
                </a:solidFill>
                <a:latin typeface="Comic Sans MS"/>
                <a:cs typeface="Comic Sans MS"/>
              </a:rPr>
              <a:t> </a:t>
            </a:r>
            <a:r>
              <a:rPr sz="2400" spc="-15" dirty="0">
                <a:solidFill>
                  <a:srgbClr val="003365"/>
                </a:solidFill>
                <a:latin typeface="Comic Sans MS"/>
                <a:cs typeface="Comic Sans MS"/>
              </a:rPr>
              <a:t>the document was</a:t>
            </a:r>
            <a:r>
              <a:rPr sz="2400" spc="-25" dirty="0">
                <a:solidFill>
                  <a:srgbClr val="003365"/>
                </a:solidFill>
                <a:latin typeface="Comic Sans MS"/>
                <a:cs typeface="Comic Sans MS"/>
              </a:rPr>
              <a:t> </a:t>
            </a:r>
            <a:r>
              <a:rPr sz="2400" dirty="0">
                <a:solidFill>
                  <a:srgbClr val="003365"/>
                </a:solidFill>
                <a:latin typeface="Comic Sans MS"/>
                <a:cs typeface="Comic Sans MS"/>
              </a:rPr>
              <a:t>signed</a:t>
            </a:r>
            <a:r>
              <a:rPr sz="2400" spc="-5" dirty="0">
                <a:solidFill>
                  <a:srgbClr val="003365"/>
                </a:solidFill>
                <a:latin typeface="Comic Sans MS"/>
                <a:cs typeface="Comic Sans MS"/>
              </a:rPr>
              <a:t> </a:t>
            </a:r>
            <a:r>
              <a:rPr sz="2400" spc="-15" dirty="0">
                <a:solidFill>
                  <a:srgbClr val="003365"/>
                </a:solidFill>
                <a:latin typeface="Comic Sans MS"/>
                <a:cs typeface="Comic Sans MS"/>
              </a:rPr>
              <a:t>by</a:t>
            </a:r>
            <a:r>
              <a:rPr sz="2400" spc="-10" dirty="0">
                <a:solidFill>
                  <a:srgbClr val="003365"/>
                </a:solidFill>
                <a:latin typeface="Comic Sans MS"/>
                <a:cs typeface="Comic Sans MS"/>
              </a:rPr>
              <a:t> </a:t>
            </a:r>
            <a:r>
              <a:rPr sz="2400" spc="-5" dirty="0">
                <a:solidFill>
                  <a:srgbClr val="003365"/>
                </a:solidFill>
                <a:latin typeface="Comic Sans MS"/>
                <a:cs typeface="Comic Sans MS"/>
              </a:rPr>
              <a:t>4</a:t>
            </a:r>
            <a:r>
              <a:rPr sz="2400" dirty="0">
                <a:solidFill>
                  <a:srgbClr val="003365"/>
                </a:solidFill>
                <a:latin typeface="Comic Sans MS"/>
                <a:cs typeface="Comic Sans MS"/>
              </a:rPr>
              <a:t>7</a:t>
            </a:r>
            <a:r>
              <a:rPr sz="2400" spc="-15" dirty="0">
                <a:solidFill>
                  <a:srgbClr val="003365"/>
                </a:solidFill>
                <a:latin typeface="Comic Sans MS"/>
                <a:cs typeface="Comic Sans MS"/>
              </a:rPr>
              <a:t> </a:t>
            </a:r>
            <a:r>
              <a:rPr sz="2400" spc="-5" dirty="0">
                <a:solidFill>
                  <a:srgbClr val="003365"/>
                </a:solidFill>
                <a:latin typeface="Comic Sans MS"/>
                <a:cs typeface="Comic Sans MS"/>
              </a:rPr>
              <a:t>governments.</a:t>
            </a:r>
            <a:endParaRPr sz="2400">
              <a:latin typeface="Comic Sans MS"/>
              <a:cs typeface="Comic Sans MS"/>
            </a:endParaRPr>
          </a:p>
          <a:p>
            <a:pPr>
              <a:lnSpc>
                <a:spcPts val="550"/>
              </a:lnSpc>
              <a:spcBef>
                <a:spcPts val="25"/>
              </a:spcBef>
              <a:buClr>
                <a:srgbClr val="003365"/>
              </a:buClr>
              <a:buFont typeface="MaestroTimes"/>
              <a:buChar char=""/>
            </a:pPr>
            <a:endParaRPr sz="550"/>
          </a:p>
          <a:p>
            <a:pPr marL="355600" marR="12700" indent="-342900">
              <a:buClr>
                <a:srgbClr val="003365"/>
              </a:buClr>
              <a:buSzPct val="75000"/>
              <a:buFont typeface="MaestroTimes"/>
              <a:buChar char=""/>
              <a:tabLst>
                <a:tab pos="354965" algn="l"/>
              </a:tabLst>
            </a:pPr>
            <a:r>
              <a:rPr sz="2400" spc="-20" dirty="0">
                <a:solidFill>
                  <a:srgbClr val="003365"/>
                </a:solidFill>
                <a:latin typeface="Comic Sans MS"/>
                <a:cs typeface="Comic Sans MS"/>
              </a:rPr>
              <a:t>Th</a:t>
            </a:r>
            <a:r>
              <a:rPr sz="2400" spc="-15" dirty="0">
                <a:solidFill>
                  <a:srgbClr val="003365"/>
                </a:solidFill>
                <a:latin typeface="Comic Sans MS"/>
                <a:cs typeface="Comic Sans MS"/>
              </a:rPr>
              <a:t>e </a:t>
            </a:r>
            <a:r>
              <a:rPr sz="2400" b="1" spc="-5" dirty="0">
                <a:solidFill>
                  <a:srgbClr val="CC0065"/>
                </a:solidFill>
                <a:latin typeface="Comic Sans MS"/>
                <a:cs typeface="Comic Sans MS"/>
              </a:rPr>
              <a:t>Genev</a:t>
            </a:r>
            <a:r>
              <a:rPr sz="2400" b="1" dirty="0">
                <a:solidFill>
                  <a:srgbClr val="CC0065"/>
                </a:solidFill>
                <a:latin typeface="Comic Sans MS"/>
                <a:cs typeface="Comic Sans MS"/>
              </a:rPr>
              <a:t>a</a:t>
            </a:r>
            <a:r>
              <a:rPr sz="2400" b="1" spc="-15" dirty="0">
                <a:solidFill>
                  <a:srgbClr val="CC0065"/>
                </a:solidFill>
                <a:latin typeface="Comic Sans MS"/>
                <a:cs typeface="Comic Sans MS"/>
              </a:rPr>
              <a:t> </a:t>
            </a:r>
            <a:r>
              <a:rPr sz="2400" b="1" spc="-5" dirty="0">
                <a:solidFill>
                  <a:srgbClr val="CC0065"/>
                </a:solidFill>
                <a:latin typeface="Comic Sans MS"/>
                <a:cs typeface="Comic Sans MS"/>
              </a:rPr>
              <a:t>Convention </a:t>
            </a:r>
            <a:r>
              <a:rPr sz="2400" spc="-20" dirty="0">
                <a:solidFill>
                  <a:srgbClr val="003365"/>
                </a:solidFill>
                <a:latin typeface="Comic Sans MS"/>
                <a:cs typeface="Comic Sans MS"/>
              </a:rPr>
              <a:t>attempte</a:t>
            </a:r>
            <a:r>
              <a:rPr sz="2400" spc="-15" dirty="0">
                <a:solidFill>
                  <a:srgbClr val="003365"/>
                </a:solidFill>
                <a:latin typeface="Comic Sans MS"/>
                <a:cs typeface="Comic Sans MS"/>
              </a:rPr>
              <a:t>d</a:t>
            </a:r>
            <a:r>
              <a:rPr sz="2400" spc="-25" dirty="0">
                <a:solidFill>
                  <a:srgbClr val="003365"/>
                </a:solidFill>
                <a:latin typeface="Comic Sans MS"/>
                <a:cs typeface="Comic Sans MS"/>
              </a:rPr>
              <a:t> </a:t>
            </a:r>
            <a:r>
              <a:rPr sz="2400" spc="-5" dirty="0">
                <a:solidFill>
                  <a:srgbClr val="003365"/>
                </a:solidFill>
                <a:latin typeface="Comic Sans MS"/>
                <a:cs typeface="Comic Sans MS"/>
              </a:rPr>
              <a:t>t</a:t>
            </a:r>
            <a:r>
              <a:rPr sz="2400" dirty="0">
                <a:solidFill>
                  <a:srgbClr val="003365"/>
                </a:solidFill>
                <a:latin typeface="Comic Sans MS"/>
                <a:cs typeface="Comic Sans MS"/>
              </a:rPr>
              <a:t>o</a:t>
            </a:r>
            <a:r>
              <a:rPr sz="2400" spc="-10" dirty="0">
                <a:solidFill>
                  <a:srgbClr val="003365"/>
                </a:solidFill>
                <a:latin typeface="Comic Sans MS"/>
                <a:cs typeface="Comic Sans MS"/>
              </a:rPr>
              <a:t> </a:t>
            </a:r>
            <a:r>
              <a:rPr sz="2400" spc="-5" dirty="0">
                <a:solidFill>
                  <a:srgbClr val="003365"/>
                </a:solidFill>
                <a:latin typeface="Comic Sans MS"/>
                <a:cs typeface="Comic Sans MS"/>
              </a:rPr>
              <a:t>ensur</a:t>
            </a:r>
            <a:r>
              <a:rPr sz="2400" dirty="0">
                <a:solidFill>
                  <a:srgbClr val="003365"/>
                </a:solidFill>
                <a:latin typeface="Comic Sans MS"/>
                <a:cs typeface="Comic Sans MS"/>
              </a:rPr>
              <a:t>e</a:t>
            </a:r>
            <a:r>
              <a:rPr sz="2400" spc="-10" dirty="0">
                <a:solidFill>
                  <a:srgbClr val="003365"/>
                </a:solidFill>
                <a:latin typeface="Comic Sans MS"/>
                <a:cs typeface="Comic Sans MS"/>
              </a:rPr>
              <a:t> </a:t>
            </a:r>
            <a:r>
              <a:rPr sz="2400" spc="-20" dirty="0">
                <a:solidFill>
                  <a:srgbClr val="003365"/>
                </a:solidFill>
                <a:latin typeface="Comic Sans MS"/>
                <a:cs typeface="Comic Sans MS"/>
              </a:rPr>
              <a:t>th</a:t>
            </a:r>
            <a:r>
              <a:rPr sz="2400" spc="-15" dirty="0">
                <a:solidFill>
                  <a:srgbClr val="003365"/>
                </a:solidFill>
                <a:latin typeface="Comic Sans MS"/>
                <a:cs typeface="Comic Sans MS"/>
              </a:rPr>
              <a:t>e</a:t>
            </a:r>
            <a:r>
              <a:rPr sz="2400" spc="-10" dirty="0">
                <a:solidFill>
                  <a:srgbClr val="003365"/>
                </a:solidFill>
                <a:latin typeface="Comic Sans MS"/>
                <a:cs typeface="Comic Sans MS"/>
              </a:rPr>
              <a:t> </a:t>
            </a:r>
            <a:r>
              <a:rPr sz="2400" spc="-20" dirty="0">
                <a:solidFill>
                  <a:srgbClr val="003365"/>
                </a:solidFill>
                <a:latin typeface="Comic Sans MS"/>
                <a:cs typeface="Comic Sans MS"/>
              </a:rPr>
              <a:t>humane</a:t>
            </a:r>
            <a:r>
              <a:rPr sz="2400" spc="-15" dirty="0">
                <a:solidFill>
                  <a:srgbClr val="003365"/>
                </a:solidFill>
                <a:latin typeface="Comic Sans MS"/>
                <a:cs typeface="Comic Sans MS"/>
              </a:rPr>
              <a:t> treatmen</a:t>
            </a:r>
            <a:r>
              <a:rPr sz="2400" dirty="0">
                <a:solidFill>
                  <a:srgbClr val="003365"/>
                </a:solidFill>
                <a:latin typeface="Comic Sans MS"/>
                <a:cs typeface="Comic Sans MS"/>
              </a:rPr>
              <a:t>t</a:t>
            </a:r>
            <a:r>
              <a:rPr sz="2400" spc="-20" dirty="0">
                <a:solidFill>
                  <a:srgbClr val="003365"/>
                </a:solidFill>
                <a:latin typeface="Comic Sans MS"/>
                <a:cs typeface="Comic Sans MS"/>
              </a:rPr>
              <a:t> </a:t>
            </a:r>
            <a:r>
              <a:rPr sz="2400" spc="-5" dirty="0">
                <a:solidFill>
                  <a:srgbClr val="003365"/>
                </a:solidFill>
                <a:latin typeface="Comic Sans MS"/>
                <a:cs typeface="Comic Sans MS"/>
              </a:rPr>
              <a:t>o</a:t>
            </a:r>
            <a:r>
              <a:rPr sz="2400" dirty="0">
                <a:solidFill>
                  <a:srgbClr val="003365"/>
                </a:solidFill>
                <a:latin typeface="Comic Sans MS"/>
                <a:cs typeface="Comic Sans MS"/>
              </a:rPr>
              <a:t>f</a:t>
            </a:r>
            <a:r>
              <a:rPr sz="2400" spc="5" dirty="0">
                <a:solidFill>
                  <a:srgbClr val="003365"/>
                </a:solidFill>
                <a:latin typeface="Comic Sans MS"/>
                <a:cs typeface="Comic Sans MS"/>
              </a:rPr>
              <a:t> </a:t>
            </a:r>
            <a:r>
              <a:rPr sz="2400" spc="-5" dirty="0">
                <a:solidFill>
                  <a:srgbClr val="003365"/>
                </a:solidFill>
                <a:latin typeface="Comic Sans MS"/>
                <a:cs typeface="Comic Sans MS"/>
              </a:rPr>
              <a:t>prisoner</a:t>
            </a:r>
            <a:r>
              <a:rPr sz="2400" dirty="0">
                <a:solidFill>
                  <a:srgbClr val="003365"/>
                </a:solidFill>
                <a:latin typeface="Comic Sans MS"/>
                <a:cs typeface="Comic Sans MS"/>
              </a:rPr>
              <a:t>s</a:t>
            </a:r>
            <a:r>
              <a:rPr sz="2400" spc="-20" dirty="0">
                <a:solidFill>
                  <a:srgbClr val="003365"/>
                </a:solidFill>
                <a:latin typeface="Comic Sans MS"/>
                <a:cs typeface="Comic Sans MS"/>
              </a:rPr>
              <a:t> </a:t>
            </a:r>
            <a:r>
              <a:rPr sz="2400" spc="-5" dirty="0">
                <a:solidFill>
                  <a:srgbClr val="003365"/>
                </a:solidFill>
                <a:latin typeface="Comic Sans MS"/>
                <a:cs typeface="Comic Sans MS"/>
              </a:rPr>
              <a:t>o</a:t>
            </a:r>
            <a:r>
              <a:rPr sz="2400" dirty="0">
                <a:solidFill>
                  <a:srgbClr val="003365"/>
                </a:solidFill>
                <a:latin typeface="Comic Sans MS"/>
                <a:cs typeface="Comic Sans MS"/>
              </a:rPr>
              <a:t>f </a:t>
            </a:r>
            <a:r>
              <a:rPr sz="2400" spc="-5" dirty="0">
                <a:solidFill>
                  <a:srgbClr val="003365"/>
                </a:solidFill>
                <a:latin typeface="Comic Sans MS"/>
                <a:cs typeface="Comic Sans MS"/>
              </a:rPr>
              <a:t>wa</a:t>
            </a:r>
            <a:r>
              <a:rPr sz="2400" dirty="0">
                <a:solidFill>
                  <a:srgbClr val="003365"/>
                </a:solidFill>
                <a:latin typeface="Comic Sans MS"/>
                <a:cs typeface="Comic Sans MS"/>
              </a:rPr>
              <a:t>r</a:t>
            </a:r>
            <a:r>
              <a:rPr sz="2400" spc="-20" dirty="0">
                <a:solidFill>
                  <a:srgbClr val="003365"/>
                </a:solidFill>
                <a:latin typeface="Comic Sans MS"/>
                <a:cs typeface="Comic Sans MS"/>
              </a:rPr>
              <a:t> by establishin</a:t>
            </a:r>
            <a:r>
              <a:rPr sz="2400" spc="-15" dirty="0">
                <a:solidFill>
                  <a:srgbClr val="003365"/>
                </a:solidFill>
                <a:latin typeface="Comic Sans MS"/>
                <a:cs typeface="Comic Sans MS"/>
              </a:rPr>
              <a:t>g</a:t>
            </a:r>
            <a:r>
              <a:rPr sz="2400" spc="-10" dirty="0">
                <a:solidFill>
                  <a:srgbClr val="003365"/>
                </a:solidFill>
                <a:latin typeface="Comic Sans MS"/>
                <a:cs typeface="Comic Sans MS"/>
              </a:rPr>
              <a:t> </a:t>
            </a:r>
            <a:r>
              <a:rPr sz="2400" spc="-5" dirty="0">
                <a:solidFill>
                  <a:srgbClr val="003365"/>
                </a:solidFill>
                <a:latin typeface="Comic Sans MS"/>
                <a:cs typeface="Comic Sans MS"/>
              </a:rPr>
              <a:t>rule</a:t>
            </a:r>
            <a:r>
              <a:rPr sz="2400" dirty="0">
                <a:solidFill>
                  <a:srgbClr val="003365"/>
                </a:solidFill>
                <a:latin typeface="Comic Sans MS"/>
                <a:cs typeface="Comic Sans MS"/>
              </a:rPr>
              <a:t>s</a:t>
            </a:r>
            <a:r>
              <a:rPr sz="2400" spc="-10" dirty="0">
                <a:solidFill>
                  <a:srgbClr val="003365"/>
                </a:solidFill>
                <a:latin typeface="Comic Sans MS"/>
                <a:cs typeface="Comic Sans MS"/>
              </a:rPr>
              <a:t> </a:t>
            </a:r>
            <a:r>
              <a:rPr sz="2400" spc="-5" dirty="0">
                <a:solidFill>
                  <a:srgbClr val="003365"/>
                </a:solidFill>
                <a:latin typeface="Comic Sans MS"/>
                <a:cs typeface="Comic Sans MS"/>
              </a:rPr>
              <a:t>t</a:t>
            </a:r>
            <a:r>
              <a:rPr sz="2400" dirty="0">
                <a:solidFill>
                  <a:srgbClr val="003365"/>
                </a:solidFill>
                <a:latin typeface="Comic Sans MS"/>
                <a:cs typeface="Comic Sans MS"/>
              </a:rPr>
              <a:t>o</a:t>
            </a:r>
            <a:r>
              <a:rPr sz="2400" spc="-10" dirty="0">
                <a:solidFill>
                  <a:srgbClr val="003365"/>
                </a:solidFill>
                <a:latin typeface="Comic Sans MS"/>
                <a:cs typeface="Comic Sans MS"/>
              </a:rPr>
              <a:t> </a:t>
            </a:r>
            <a:r>
              <a:rPr sz="2400" spc="-5" dirty="0">
                <a:solidFill>
                  <a:srgbClr val="003365"/>
                </a:solidFill>
                <a:latin typeface="Comic Sans MS"/>
                <a:cs typeface="Comic Sans MS"/>
              </a:rPr>
              <a:t>b</a:t>
            </a:r>
            <a:r>
              <a:rPr sz="2400" dirty="0">
                <a:solidFill>
                  <a:srgbClr val="003365"/>
                </a:solidFill>
                <a:latin typeface="Comic Sans MS"/>
                <a:cs typeface="Comic Sans MS"/>
              </a:rPr>
              <a:t>e</a:t>
            </a:r>
            <a:r>
              <a:rPr sz="2400" spc="-10" dirty="0">
                <a:solidFill>
                  <a:srgbClr val="003365"/>
                </a:solidFill>
                <a:latin typeface="Comic Sans MS"/>
                <a:cs typeface="Comic Sans MS"/>
              </a:rPr>
              <a:t> </a:t>
            </a:r>
            <a:r>
              <a:rPr sz="2400" spc="-5" dirty="0">
                <a:solidFill>
                  <a:srgbClr val="003365"/>
                </a:solidFill>
                <a:latin typeface="Comic Sans MS"/>
                <a:cs typeface="Comic Sans MS"/>
              </a:rPr>
              <a:t>followed </a:t>
            </a:r>
            <a:r>
              <a:rPr sz="2400" spc="-15" dirty="0">
                <a:solidFill>
                  <a:srgbClr val="003365"/>
                </a:solidFill>
                <a:latin typeface="Comic Sans MS"/>
                <a:cs typeface="Comic Sans MS"/>
              </a:rPr>
              <a:t>by</a:t>
            </a:r>
            <a:r>
              <a:rPr sz="2400" spc="-5" dirty="0">
                <a:solidFill>
                  <a:srgbClr val="003365"/>
                </a:solidFill>
                <a:latin typeface="Comic Sans MS"/>
                <a:cs typeface="Comic Sans MS"/>
              </a:rPr>
              <a:t> </a:t>
            </a:r>
            <a:r>
              <a:rPr sz="2400" spc="-10" dirty="0">
                <a:solidFill>
                  <a:srgbClr val="003365"/>
                </a:solidFill>
                <a:latin typeface="Comic Sans MS"/>
                <a:cs typeface="Comic Sans MS"/>
              </a:rPr>
              <a:t>all</a:t>
            </a:r>
            <a:r>
              <a:rPr sz="2400" spc="-5" dirty="0">
                <a:solidFill>
                  <a:srgbClr val="003365"/>
                </a:solidFill>
                <a:latin typeface="Comic Sans MS"/>
                <a:cs typeface="Comic Sans MS"/>
              </a:rPr>
              <a:t> </a:t>
            </a:r>
            <a:r>
              <a:rPr sz="2400" dirty="0">
                <a:solidFill>
                  <a:srgbClr val="003365"/>
                </a:solidFill>
                <a:latin typeface="Comic Sans MS"/>
                <a:cs typeface="Comic Sans MS"/>
              </a:rPr>
              <a:t>nations.</a:t>
            </a:r>
            <a:endParaRPr sz="2400">
              <a:latin typeface="Comic Sans MS"/>
              <a:cs typeface="Comic Sans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504428" y="3727703"/>
            <a:ext cx="2976372" cy="17175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9204197" y="5449550"/>
            <a:ext cx="2197100" cy="129349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 indent="379095" algn="r">
              <a:lnSpc>
                <a:spcPct val="100099"/>
              </a:lnSpc>
            </a:pPr>
            <a:r>
              <a:rPr dirty="0">
                <a:solidFill>
                  <a:srgbClr val="003365"/>
                </a:solidFill>
                <a:latin typeface="Arial"/>
                <a:cs typeface="Arial"/>
              </a:rPr>
              <a:t>Captured</a:t>
            </a:r>
            <a:r>
              <a:rPr spc="-10" dirty="0">
                <a:solidFill>
                  <a:srgbClr val="003365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03365"/>
                </a:solidFill>
                <a:latin typeface="Arial"/>
                <a:cs typeface="Arial"/>
              </a:rPr>
              <a:t>soldiers should</a:t>
            </a:r>
            <a:r>
              <a:rPr spc="-10" dirty="0">
                <a:solidFill>
                  <a:srgbClr val="003365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03365"/>
                </a:solidFill>
                <a:latin typeface="Arial"/>
                <a:cs typeface="Arial"/>
              </a:rPr>
              <a:t>be</a:t>
            </a:r>
            <a:r>
              <a:rPr spc="-10" dirty="0">
                <a:solidFill>
                  <a:srgbClr val="003365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03365"/>
                </a:solidFill>
                <a:latin typeface="Arial"/>
                <a:cs typeface="Arial"/>
              </a:rPr>
              <a:t>given</a:t>
            </a:r>
            <a:r>
              <a:rPr spc="-10" dirty="0">
                <a:solidFill>
                  <a:srgbClr val="003365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03365"/>
                </a:solidFill>
                <a:latin typeface="Arial"/>
                <a:cs typeface="Arial"/>
              </a:rPr>
              <a:t>food, shelte</a:t>
            </a:r>
            <a:r>
              <a:rPr spc="-105" dirty="0">
                <a:solidFill>
                  <a:srgbClr val="003365"/>
                </a:solidFill>
                <a:latin typeface="Arial"/>
                <a:cs typeface="Arial"/>
              </a:rPr>
              <a:t>r</a:t>
            </a:r>
            <a:r>
              <a:rPr dirty="0">
                <a:solidFill>
                  <a:srgbClr val="003365"/>
                </a:solidFill>
                <a:latin typeface="Arial"/>
                <a:cs typeface="Arial"/>
              </a:rPr>
              <a:t>,</a:t>
            </a:r>
            <a:r>
              <a:rPr spc="-10" dirty="0">
                <a:solidFill>
                  <a:srgbClr val="003365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03365"/>
                </a:solidFill>
                <a:latin typeface="Arial"/>
                <a:cs typeface="Arial"/>
              </a:rPr>
              <a:t>clothing</a:t>
            </a:r>
            <a:r>
              <a:rPr spc="-5" dirty="0">
                <a:solidFill>
                  <a:srgbClr val="003365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03365"/>
                </a:solidFill>
                <a:latin typeface="Arial"/>
                <a:cs typeface="Arial"/>
              </a:rPr>
              <a:t>and medical</a:t>
            </a:r>
            <a:r>
              <a:rPr spc="-10" dirty="0">
                <a:solidFill>
                  <a:srgbClr val="003365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03365"/>
                </a:solidFill>
                <a:latin typeface="Arial"/>
                <a:cs typeface="Arial"/>
              </a:rPr>
              <a:t>treatment. </a:t>
            </a:r>
            <a:r>
              <a:rPr sz="1200" spc="-5" dirty="0">
                <a:solidFill>
                  <a:srgbClr val="003365"/>
                </a:solidFill>
                <a:latin typeface="Arial"/>
                <a:cs typeface="Arial"/>
              </a:rPr>
              <a:t>(Nationa</a:t>
            </a:r>
            <a:r>
              <a:rPr sz="1200" dirty="0">
                <a:solidFill>
                  <a:srgbClr val="003365"/>
                </a:solidFill>
                <a:latin typeface="Arial"/>
                <a:cs typeface="Arial"/>
              </a:rPr>
              <a:t>l</a:t>
            </a:r>
            <a:r>
              <a:rPr sz="1200" spc="-85" dirty="0">
                <a:solidFill>
                  <a:srgbClr val="003365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003365"/>
                </a:solidFill>
                <a:latin typeface="Arial"/>
                <a:cs typeface="Arial"/>
              </a:rPr>
              <a:t>Archive</a:t>
            </a:r>
            <a:r>
              <a:rPr sz="1200" dirty="0">
                <a:solidFill>
                  <a:srgbClr val="003365"/>
                </a:solidFill>
                <a:latin typeface="Arial"/>
                <a:cs typeface="Arial"/>
              </a:rPr>
              <a:t>s</a:t>
            </a:r>
            <a:r>
              <a:rPr sz="1200" spc="-5" dirty="0">
                <a:solidFill>
                  <a:srgbClr val="003365"/>
                </a:solidFill>
                <a:latin typeface="Arial"/>
                <a:cs typeface="Arial"/>
              </a:rPr>
              <a:t> Photo)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575800" y="5410200"/>
            <a:ext cx="3972306" cy="1992121"/>
          </a:xfrm>
          <a:prstGeom prst="rect">
            <a:avLst/>
          </a:prstGeom>
          <a:blipFill>
            <a:blip r:embed="rId2" cstate="print"/>
            <a:srcRect/>
            <a:stretch>
              <a:fillRect t="-22950"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250691" y="1245362"/>
            <a:ext cx="7309484" cy="501459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381760">
              <a:lnSpc>
                <a:spcPts val="3890"/>
              </a:lnSpc>
            </a:pPr>
            <a:r>
              <a:rPr sz="3600" spc="-30" dirty="0">
                <a:solidFill>
                  <a:srgbClr val="006565"/>
                </a:solidFill>
                <a:latin typeface="Cooper Black"/>
                <a:cs typeface="Cooper Black"/>
              </a:rPr>
              <a:t>How</a:t>
            </a:r>
            <a:r>
              <a:rPr sz="3600" spc="-10" dirty="0">
                <a:solidFill>
                  <a:srgbClr val="006565"/>
                </a:solidFill>
                <a:latin typeface="Cooper Black"/>
                <a:cs typeface="Cooper Black"/>
              </a:rPr>
              <a:t> </a:t>
            </a:r>
            <a:r>
              <a:rPr sz="3600" dirty="0">
                <a:solidFill>
                  <a:srgbClr val="006565"/>
                </a:solidFill>
                <a:latin typeface="Cooper Black"/>
                <a:cs typeface="Cooper Black"/>
              </a:rPr>
              <a:t>did</a:t>
            </a:r>
            <a:r>
              <a:rPr sz="3600" spc="-15" dirty="0">
                <a:solidFill>
                  <a:srgbClr val="006565"/>
                </a:solidFill>
                <a:latin typeface="Cooper Black"/>
                <a:cs typeface="Cooper Black"/>
              </a:rPr>
              <a:t> </a:t>
            </a:r>
            <a:r>
              <a:rPr sz="3600" spc="-20" dirty="0">
                <a:solidFill>
                  <a:srgbClr val="006565"/>
                </a:solidFill>
                <a:latin typeface="Cooper Black"/>
                <a:cs typeface="Cooper Black"/>
              </a:rPr>
              <a:t>the</a:t>
            </a:r>
            <a:r>
              <a:rPr sz="3600" spc="-10" dirty="0">
                <a:solidFill>
                  <a:srgbClr val="006565"/>
                </a:solidFill>
                <a:latin typeface="Cooper Black"/>
                <a:cs typeface="Cooper Black"/>
              </a:rPr>
              <a:t> </a:t>
            </a:r>
            <a:r>
              <a:rPr sz="3600" dirty="0">
                <a:solidFill>
                  <a:srgbClr val="006565"/>
                </a:solidFill>
                <a:latin typeface="Cooper Black"/>
                <a:cs typeface="Cooper Black"/>
              </a:rPr>
              <a:t>treatment</a:t>
            </a:r>
            <a:r>
              <a:rPr sz="3600" spc="-10" dirty="0">
                <a:solidFill>
                  <a:srgbClr val="006565"/>
                </a:solidFill>
                <a:latin typeface="Cooper Black"/>
                <a:cs typeface="Cooper Black"/>
              </a:rPr>
              <a:t> </a:t>
            </a:r>
            <a:r>
              <a:rPr sz="3600" dirty="0">
                <a:solidFill>
                  <a:srgbClr val="006565"/>
                </a:solidFill>
                <a:latin typeface="Cooper Black"/>
                <a:cs typeface="Cooper Black"/>
              </a:rPr>
              <a:t>of </a:t>
            </a:r>
            <a:r>
              <a:rPr sz="3600" spc="-20" dirty="0">
                <a:solidFill>
                  <a:srgbClr val="006565"/>
                </a:solidFill>
                <a:latin typeface="Cooper Black"/>
                <a:cs typeface="Cooper Black"/>
              </a:rPr>
              <a:t>prisoners</a:t>
            </a:r>
            <a:r>
              <a:rPr sz="3600" spc="-15" dirty="0">
                <a:solidFill>
                  <a:srgbClr val="006565"/>
                </a:solidFill>
                <a:latin typeface="Cooper Black"/>
                <a:cs typeface="Cooper Black"/>
              </a:rPr>
              <a:t> </a:t>
            </a:r>
            <a:r>
              <a:rPr sz="3600" dirty="0">
                <a:solidFill>
                  <a:srgbClr val="006565"/>
                </a:solidFill>
                <a:latin typeface="Cooper Black"/>
                <a:cs typeface="Cooper Black"/>
              </a:rPr>
              <a:t>differ?</a:t>
            </a:r>
            <a:endParaRPr sz="3600">
              <a:latin typeface="Cooper Black"/>
              <a:cs typeface="Cooper Black"/>
            </a:endParaRPr>
          </a:p>
          <a:p>
            <a:pPr>
              <a:lnSpc>
                <a:spcPts val="750"/>
              </a:lnSpc>
              <a:spcBef>
                <a:spcPts val="39"/>
              </a:spcBef>
            </a:pPr>
            <a:endParaRPr sz="750"/>
          </a:p>
          <a:p>
            <a:pPr>
              <a:lnSpc>
                <a:spcPts val="1000"/>
              </a:lnSpc>
            </a:pPr>
            <a:endParaRPr sz="1000"/>
          </a:p>
          <a:p>
            <a:pPr>
              <a:lnSpc>
                <a:spcPts val="1000"/>
              </a:lnSpc>
            </a:pPr>
            <a:endParaRPr sz="1000"/>
          </a:p>
          <a:p>
            <a:pPr>
              <a:lnSpc>
                <a:spcPts val="1000"/>
              </a:lnSpc>
            </a:pPr>
            <a:endParaRPr sz="1000"/>
          </a:p>
          <a:p>
            <a:pPr>
              <a:lnSpc>
                <a:spcPts val="1000"/>
              </a:lnSpc>
            </a:pPr>
            <a:endParaRPr sz="1000"/>
          </a:p>
          <a:p>
            <a:pPr marL="359410" marR="12700" indent="-342900">
              <a:buClr>
                <a:srgbClr val="003365"/>
              </a:buClr>
              <a:buSzPct val="75000"/>
              <a:buFont typeface="MaestroTimes"/>
              <a:buChar char=""/>
              <a:tabLst>
                <a:tab pos="359410" algn="l"/>
              </a:tabLst>
            </a:pPr>
            <a:r>
              <a:rPr sz="3600" b="1" spc="-30" dirty="0">
                <a:solidFill>
                  <a:srgbClr val="003365"/>
                </a:solidFill>
                <a:latin typeface="Comic Sans MS"/>
                <a:cs typeface="Comic Sans MS"/>
              </a:rPr>
              <a:t>Th</a:t>
            </a:r>
            <a:r>
              <a:rPr sz="3600" b="1" spc="-25" dirty="0">
                <a:solidFill>
                  <a:srgbClr val="003365"/>
                </a:solidFill>
                <a:latin typeface="Comic Sans MS"/>
                <a:cs typeface="Comic Sans MS"/>
              </a:rPr>
              <a:t>e</a:t>
            </a:r>
            <a:r>
              <a:rPr sz="3600" b="1" spc="-5" dirty="0">
                <a:solidFill>
                  <a:srgbClr val="003365"/>
                </a:solidFill>
                <a:latin typeface="Comic Sans MS"/>
                <a:cs typeface="Comic Sans MS"/>
              </a:rPr>
              <a:t> conduc</a:t>
            </a:r>
            <a:r>
              <a:rPr sz="3600" b="1" dirty="0">
                <a:solidFill>
                  <a:srgbClr val="003365"/>
                </a:solidFill>
                <a:latin typeface="Comic Sans MS"/>
                <a:cs typeface="Comic Sans MS"/>
              </a:rPr>
              <a:t>t</a:t>
            </a:r>
            <a:r>
              <a:rPr sz="3600" b="1" spc="-5" dirty="0">
                <a:solidFill>
                  <a:srgbClr val="003365"/>
                </a:solidFill>
                <a:latin typeface="Comic Sans MS"/>
                <a:cs typeface="Comic Sans MS"/>
              </a:rPr>
              <a:t> o</a:t>
            </a:r>
            <a:r>
              <a:rPr sz="3600" b="1" dirty="0">
                <a:solidFill>
                  <a:srgbClr val="003365"/>
                </a:solidFill>
                <a:latin typeface="Comic Sans MS"/>
                <a:cs typeface="Comic Sans MS"/>
              </a:rPr>
              <a:t>f</a:t>
            </a:r>
            <a:r>
              <a:rPr sz="3600" b="1" spc="-5" dirty="0">
                <a:solidFill>
                  <a:srgbClr val="003365"/>
                </a:solidFill>
                <a:latin typeface="Comic Sans MS"/>
                <a:cs typeface="Comic Sans MS"/>
              </a:rPr>
              <a:t> wa</a:t>
            </a:r>
            <a:r>
              <a:rPr sz="3600" b="1" dirty="0">
                <a:solidFill>
                  <a:srgbClr val="003365"/>
                </a:solidFill>
                <a:latin typeface="Comic Sans MS"/>
                <a:cs typeface="Comic Sans MS"/>
              </a:rPr>
              <a:t>r</a:t>
            </a:r>
            <a:r>
              <a:rPr sz="3600" b="1" spc="-5" dirty="0">
                <a:solidFill>
                  <a:srgbClr val="003365"/>
                </a:solidFill>
                <a:latin typeface="Comic Sans MS"/>
                <a:cs typeface="Comic Sans MS"/>
              </a:rPr>
              <a:t> often reflect</a:t>
            </a:r>
            <a:r>
              <a:rPr sz="3600" b="1" dirty="0">
                <a:solidFill>
                  <a:srgbClr val="003365"/>
                </a:solidFill>
                <a:latin typeface="Comic Sans MS"/>
                <a:cs typeface="Comic Sans MS"/>
              </a:rPr>
              <a:t>s </a:t>
            </a:r>
            <a:r>
              <a:rPr sz="3600" b="1" spc="-25" dirty="0">
                <a:solidFill>
                  <a:srgbClr val="003365"/>
                </a:solidFill>
                <a:latin typeface="Comic Sans MS"/>
                <a:cs typeface="Comic Sans MS"/>
              </a:rPr>
              <a:t>socia</a:t>
            </a:r>
            <a:r>
              <a:rPr sz="3600" b="1" spc="-10" dirty="0">
                <a:solidFill>
                  <a:srgbClr val="003365"/>
                </a:solidFill>
                <a:latin typeface="Comic Sans MS"/>
                <a:cs typeface="Comic Sans MS"/>
              </a:rPr>
              <a:t>l</a:t>
            </a:r>
            <a:r>
              <a:rPr sz="3600" b="1" spc="5" dirty="0">
                <a:solidFill>
                  <a:srgbClr val="003365"/>
                </a:solidFill>
                <a:latin typeface="Comic Sans MS"/>
                <a:cs typeface="Comic Sans MS"/>
              </a:rPr>
              <a:t> </a:t>
            </a:r>
            <a:r>
              <a:rPr sz="3600" b="1" spc="-5" dirty="0">
                <a:solidFill>
                  <a:srgbClr val="003365"/>
                </a:solidFill>
                <a:latin typeface="Comic Sans MS"/>
                <a:cs typeface="Comic Sans MS"/>
              </a:rPr>
              <a:t>an</a:t>
            </a:r>
            <a:r>
              <a:rPr sz="3600" b="1" dirty="0">
                <a:solidFill>
                  <a:srgbClr val="003365"/>
                </a:solidFill>
                <a:latin typeface="Comic Sans MS"/>
                <a:cs typeface="Comic Sans MS"/>
              </a:rPr>
              <a:t>d </a:t>
            </a:r>
            <a:r>
              <a:rPr sz="3600" b="1" spc="-30" dirty="0">
                <a:solidFill>
                  <a:srgbClr val="003365"/>
                </a:solidFill>
                <a:latin typeface="Comic Sans MS"/>
                <a:cs typeface="Comic Sans MS"/>
              </a:rPr>
              <a:t>mora</a:t>
            </a:r>
            <a:r>
              <a:rPr sz="3600" b="1" spc="-10" dirty="0">
                <a:solidFill>
                  <a:srgbClr val="003365"/>
                </a:solidFill>
                <a:latin typeface="Comic Sans MS"/>
                <a:cs typeface="Comic Sans MS"/>
              </a:rPr>
              <a:t>l </a:t>
            </a:r>
            <a:r>
              <a:rPr sz="3600" b="1" spc="-25" dirty="0">
                <a:solidFill>
                  <a:srgbClr val="003365"/>
                </a:solidFill>
                <a:latin typeface="Comic Sans MS"/>
                <a:cs typeface="Comic Sans MS"/>
              </a:rPr>
              <a:t>codes o</a:t>
            </a:r>
            <a:r>
              <a:rPr sz="3600" b="1" dirty="0">
                <a:solidFill>
                  <a:srgbClr val="003365"/>
                </a:solidFill>
                <a:latin typeface="Comic Sans MS"/>
                <a:cs typeface="Comic Sans MS"/>
              </a:rPr>
              <a:t>f</a:t>
            </a:r>
            <a:r>
              <a:rPr sz="3600" b="1" spc="-10" dirty="0">
                <a:solidFill>
                  <a:srgbClr val="003365"/>
                </a:solidFill>
                <a:latin typeface="Comic Sans MS"/>
                <a:cs typeface="Comic Sans MS"/>
              </a:rPr>
              <a:t> </a:t>
            </a:r>
            <a:r>
              <a:rPr sz="3600" b="1" spc="-20" dirty="0">
                <a:solidFill>
                  <a:srgbClr val="003365"/>
                </a:solidFill>
                <a:latin typeface="Comic Sans MS"/>
                <a:cs typeface="Comic Sans MS"/>
              </a:rPr>
              <a:t>a</a:t>
            </a:r>
            <a:r>
              <a:rPr sz="3600" b="1" spc="-5" dirty="0">
                <a:solidFill>
                  <a:srgbClr val="003365"/>
                </a:solidFill>
                <a:latin typeface="Comic Sans MS"/>
                <a:cs typeface="Comic Sans MS"/>
              </a:rPr>
              <a:t> nation.</a:t>
            </a:r>
            <a:endParaRPr sz="3600">
              <a:latin typeface="Comic Sans MS"/>
              <a:cs typeface="Comic Sans MS"/>
            </a:endParaRPr>
          </a:p>
          <a:p>
            <a:pPr>
              <a:lnSpc>
                <a:spcPts val="850"/>
              </a:lnSpc>
              <a:spcBef>
                <a:spcPts val="13"/>
              </a:spcBef>
              <a:buClr>
                <a:srgbClr val="003365"/>
              </a:buClr>
              <a:buFont typeface="MaestroTimes"/>
              <a:buChar char=""/>
            </a:pPr>
            <a:endParaRPr sz="850"/>
          </a:p>
          <a:p>
            <a:pPr marL="359410" marR="157480" indent="-342900">
              <a:buClr>
                <a:srgbClr val="003365"/>
              </a:buClr>
              <a:buSzPct val="75000"/>
              <a:buFont typeface="MaestroTimes"/>
              <a:buChar char=""/>
              <a:tabLst>
                <a:tab pos="359410" algn="l"/>
              </a:tabLst>
            </a:pPr>
            <a:r>
              <a:rPr sz="3600" b="1" spc="-30" dirty="0">
                <a:solidFill>
                  <a:srgbClr val="003365"/>
                </a:solidFill>
                <a:latin typeface="Comic Sans MS"/>
                <a:cs typeface="Comic Sans MS"/>
              </a:rPr>
              <a:t>Th</a:t>
            </a:r>
            <a:r>
              <a:rPr sz="3600" b="1" spc="-25" dirty="0">
                <a:solidFill>
                  <a:srgbClr val="003365"/>
                </a:solidFill>
                <a:latin typeface="Comic Sans MS"/>
                <a:cs typeface="Comic Sans MS"/>
              </a:rPr>
              <a:t>e</a:t>
            </a:r>
            <a:r>
              <a:rPr sz="3600" b="1" spc="-10" dirty="0">
                <a:solidFill>
                  <a:srgbClr val="003365"/>
                </a:solidFill>
                <a:latin typeface="Comic Sans MS"/>
                <a:cs typeface="Comic Sans MS"/>
              </a:rPr>
              <a:t> </a:t>
            </a:r>
            <a:r>
              <a:rPr sz="3600" b="1" spc="-5" dirty="0">
                <a:solidFill>
                  <a:srgbClr val="003365"/>
                </a:solidFill>
                <a:latin typeface="Comic Sans MS"/>
                <a:cs typeface="Comic Sans MS"/>
              </a:rPr>
              <a:t>treatmen</a:t>
            </a:r>
            <a:r>
              <a:rPr sz="3600" b="1" dirty="0">
                <a:solidFill>
                  <a:srgbClr val="003365"/>
                </a:solidFill>
                <a:latin typeface="Comic Sans MS"/>
                <a:cs typeface="Comic Sans MS"/>
              </a:rPr>
              <a:t>t</a:t>
            </a:r>
            <a:r>
              <a:rPr sz="3600" b="1" spc="15" dirty="0">
                <a:solidFill>
                  <a:srgbClr val="003365"/>
                </a:solidFill>
                <a:latin typeface="Comic Sans MS"/>
                <a:cs typeface="Comic Sans MS"/>
              </a:rPr>
              <a:t> </a:t>
            </a:r>
            <a:r>
              <a:rPr sz="3600" b="1" spc="-5" dirty="0">
                <a:solidFill>
                  <a:srgbClr val="003365"/>
                </a:solidFill>
                <a:latin typeface="Comic Sans MS"/>
                <a:cs typeface="Comic Sans MS"/>
              </a:rPr>
              <a:t>o</a:t>
            </a:r>
            <a:r>
              <a:rPr sz="3600" b="1" dirty="0">
                <a:solidFill>
                  <a:srgbClr val="003365"/>
                </a:solidFill>
                <a:latin typeface="Comic Sans MS"/>
                <a:cs typeface="Comic Sans MS"/>
              </a:rPr>
              <a:t>f</a:t>
            </a:r>
            <a:r>
              <a:rPr sz="3600" b="1" spc="-10" dirty="0">
                <a:solidFill>
                  <a:srgbClr val="003365"/>
                </a:solidFill>
                <a:latin typeface="Comic Sans MS"/>
                <a:cs typeface="Comic Sans MS"/>
              </a:rPr>
              <a:t> </a:t>
            </a:r>
            <a:r>
              <a:rPr sz="3600" b="1" spc="-5" dirty="0">
                <a:solidFill>
                  <a:srgbClr val="003365"/>
                </a:solidFill>
                <a:latin typeface="Comic Sans MS"/>
                <a:cs typeface="Comic Sans MS"/>
              </a:rPr>
              <a:t>prisoner</a:t>
            </a:r>
            <a:r>
              <a:rPr sz="3600" b="1" dirty="0">
                <a:solidFill>
                  <a:srgbClr val="003365"/>
                </a:solidFill>
                <a:latin typeface="Comic Sans MS"/>
                <a:cs typeface="Comic Sans MS"/>
              </a:rPr>
              <a:t>s</a:t>
            </a:r>
            <a:r>
              <a:rPr sz="3600" b="1" spc="-15" dirty="0">
                <a:solidFill>
                  <a:srgbClr val="003365"/>
                </a:solidFill>
                <a:latin typeface="Comic Sans MS"/>
                <a:cs typeface="Comic Sans MS"/>
              </a:rPr>
              <a:t> </a:t>
            </a:r>
            <a:r>
              <a:rPr sz="3600" b="1" spc="-5" dirty="0">
                <a:solidFill>
                  <a:srgbClr val="003365"/>
                </a:solidFill>
                <a:latin typeface="Comic Sans MS"/>
                <a:cs typeface="Comic Sans MS"/>
              </a:rPr>
              <a:t>of wa</a:t>
            </a:r>
            <a:r>
              <a:rPr sz="3600" b="1" dirty="0">
                <a:solidFill>
                  <a:srgbClr val="003365"/>
                </a:solidFill>
                <a:latin typeface="Comic Sans MS"/>
                <a:cs typeface="Comic Sans MS"/>
              </a:rPr>
              <a:t>r</a:t>
            </a:r>
            <a:r>
              <a:rPr sz="3600" b="1" spc="-5" dirty="0">
                <a:solidFill>
                  <a:srgbClr val="003365"/>
                </a:solidFill>
                <a:latin typeface="Comic Sans MS"/>
                <a:cs typeface="Comic Sans MS"/>
              </a:rPr>
              <a:t> </a:t>
            </a:r>
            <a:r>
              <a:rPr sz="3600" b="1" spc="-25" dirty="0">
                <a:solidFill>
                  <a:srgbClr val="003365"/>
                </a:solidFill>
                <a:latin typeface="Comic Sans MS"/>
                <a:cs typeface="Comic Sans MS"/>
              </a:rPr>
              <a:t>als</a:t>
            </a:r>
            <a:r>
              <a:rPr sz="3600" b="1" spc="-20" dirty="0">
                <a:solidFill>
                  <a:srgbClr val="003365"/>
                </a:solidFill>
                <a:latin typeface="Comic Sans MS"/>
                <a:cs typeface="Comic Sans MS"/>
              </a:rPr>
              <a:t>o </a:t>
            </a:r>
            <a:r>
              <a:rPr sz="3600" b="1" spc="-5" dirty="0">
                <a:solidFill>
                  <a:srgbClr val="003365"/>
                </a:solidFill>
                <a:latin typeface="Comic Sans MS"/>
                <a:cs typeface="Comic Sans MS"/>
              </a:rPr>
              <a:t>ofte</a:t>
            </a:r>
            <a:r>
              <a:rPr sz="3600" b="1" dirty="0">
                <a:solidFill>
                  <a:srgbClr val="003365"/>
                </a:solidFill>
                <a:latin typeface="Comic Sans MS"/>
                <a:cs typeface="Comic Sans MS"/>
              </a:rPr>
              <a:t>n</a:t>
            </a:r>
            <a:r>
              <a:rPr sz="3600" b="1" spc="-5" dirty="0">
                <a:solidFill>
                  <a:srgbClr val="003365"/>
                </a:solidFill>
                <a:latin typeface="Comic Sans MS"/>
                <a:cs typeface="Comic Sans MS"/>
              </a:rPr>
              <a:t> reflecte</a:t>
            </a:r>
            <a:r>
              <a:rPr sz="3600" b="1" dirty="0">
                <a:solidFill>
                  <a:srgbClr val="003365"/>
                </a:solidFill>
                <a:latin typeface="Comic Sans MS"/>
                <a:cs typeface="Comic Sans MS"/>
              </a:rPr>
              <a:t>d</a:t>
            </a:r>
            <a:r>
              <a:rPr sz="3600" b="1" spc="-5" dirty="0">
                <a:solidFill>
                  <a:srgbClr val="003365"/>
                </a:solidFill>
                <a:latin typeface="Comic Sans MS"/>
                <a:cs typeface="Comic Sans MS"/>
              </a:rPr>
              <a:t> </a:t>
            </a:r>
            <a:r>
              <a:rPr sz="3600" b="1" spc="-25" dirty="0">
                <a:solidFill>
                  <a:srgbClr val="003365"/>
                </a:solidFill>
                <a:latin typeface="Comic Sans MS"/>
                <a:cs typeface="Comic Sans MS"/>
              </a:rPr>
              <a:t>the savage</a:t>
            </a:r>
            <a:r>
              <a:rPr sz="3600" b="1" spc="5" dirty="0">
                <a:solidFill>
                  <a:srgbClr val="003365"/>
                </a:solidFill>
                <a:latin typeface="Comic Sans MS"/>
                <a:cs typeface="Comic Sans MS"/>
              </a:rPr>
              <a:t> </a:t>
            </a:r>
            <a:r>
              <a:rPr sz="3600" b="1" spc="-5" dirty="0">
                <a:solidFill>
                  <a:srgbClr val="003365"/>
                </a:solidFill>
                <a:latin typeface="Comic Sans MS"/>
                <a:cs typeface="Comic Sans MS"/>
              </a:rPr>
              <a:t>natur</a:t>
            </a:r>
            <a:r>
              <a:rPr sz="3600" b="1" dirty="0">
                <a:solidFill>
                  <a:srgbClr val="003365"/>
                </a:solidFill>
                <a:latin typeface="Comic Sans MS"/>
                <a:cs typeface="Comic Sans MS"/>
              </a:rPr>
              <a:t>e </a:t>
            </a:r>
            <a:r>
              <a:rPr sz="3600" b="1" spc="-5" dirty="0">
                <a:solidFill>
                  <a:srgbClr val="003365"/>
                </a:solidFill>
                <a:latin typeface="Comic Sans MS"/>
                <a:cs typeface="Comic Sans MS"/>
              </a:rPr>
              <a:t>o</a:t>
            </a:r>
            <a:r>
              <a:rPr sz="3600" b="1" dirty="0">
                <a:solidFill>
                  <a:srgbClr val="003365"/>
                </a:solidFill>
                <a:latin typeface="Comic Sans MS"/>
                <a:cs typeface="Comic Sans MS"/>
              </a:rPr>
              <a:t>f</a:t>
            </a:r>
            <a:r>
              <a:rPr sz="3600" b="1" spc="-15" dirty="0">
                <a:solidFill>
                  <a:srgbClr val="003365"/>
                </a:solidFill>
                <a:latin typeface="Comic Sans MS"/>
                <a:cs typeface="Comic Sans MS"/>
              </a:rPr>
              <a:t> </a:t>
            </a:r>
            <a:r>
              <a:rPr sz="3600" b="1" spc="-25" dirty="0">
                <a:solidFill>
                  <a:srgbClr val="003365"/>
                </a:solidFill>
                <a:latin typeface="Comic Sans MS"/>
                <a:cs typeface="Comic Sans MS"/>
              </a:rPr>
              <a:t>the</a:t>
            </a:r>
            <a:r>
              <a:rPr sz="3600" b="1" spc="5" dirty="0">
                <a:solidFill>
                  <a:srgbClr val="003365"/>
                </a:solidFill>
                <a:latin typeface="Comic Sans MS"/>
                <a:cs typeface="Comic Sans MS"/>
              </a:rPr>
              <a:t> </a:t>
            </a:r>
            <a:r>
              <a:rPr sz="3600" b="1" spc="-25" dirty="0">
                <a:solidFill>
                  <a:srgbClr val="003365"/>
                </a:solidFill>
                <a:latin typeface="Comic Sans MS"/>
                <a:cs typeface="Comic Sans MS"/>
              </a:rPr>
              <a:t>conflict.</a:t>
            </a:r>
            <a:endParaRPr sz="36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600" b="1" spc="-30" dirty="0">
                <a:solidFill>
                  <a:srgbClr val="006565"/>
                </a:solidFill>
                <a:latin typeface="Comic Sans MS"/>
                <a:cs typeface="Comic Sans MS"/>
              </a:rPr>
              <a:t>Th</a:t>
            </a:r>
            <a:r>
              <a:rPr sz="3600" b="1" spc="-25" dirty="0">
                <a:solidFill>
                  <a:srgbClr val="006565"/>
                </a:solidFill>
                <a:latin typeface="Comic Sans MS"/>
                <a:cs typeface="Comic Sans MS"/>
              </a:rPr>
              <a:t>e</a:t>
            </a:r>
            <a:r>
              <a:rPr sz="3600" b="1" spc="-5" dirty="0">
                <a:solidFill>
                  <a:srgbClr val="006565"/>
                </a:solidFill>
                <a:latin typeface="Comic Sans MS"/>
                <a:cs typeface="Comic Sans MS"/>
              </a:rPr>
              <a:t> treatmen</a:t>
            </a:r>
            <a:r>
              <a:rPr sz="3600" b="1" dirty="0">
                <a:solidFill>
                  <a:srgbClr val="006565"/>
                </a:solidFill>
                <a:latin typeface="Comic Sans MS"/>
                <a:cs typeface="Comic Sans MS"/>
              </a:rPr>
              <a:t>t</a:t>
            </a:r>
            <a:r>
              <a:rPr sz="3600" b="1" spc="15" dirty="0">
                <a:solidFill>
                  <a:srgbClr val="006565"/>
                </a:solidFill>
                <a:latin typeface="Comic Sans MS"/>
                <a:cs typeface="Comic Sans MS"/>
              </a:rPr>
              <a:t> </a:t>
            </a:r>
            <a:r>
              <a:rPr sz="3600" b="1" spc="-5" dirty="0">
                <a:solidFill>
                  <a:srgbClr val="006565"/>
                </a:solidFill>
                <a:latin typeface="Comic Sans MS"/>
                <a:cs typeface="Comic Sans MS"/>
              </a:rPr>
              <a:t>o</a:t>
            </a:r>
            <a:r>
              <a:rPr sz="3600" b="1" dirty="0">
                <a:solidFill>
                  <a:srgbClr val="006565"/>
                </a:solidFill>
                <a:latin typeface="Comic Sans MS"/>
                <a:cs typeface="Comic Sans MS"/>
              </a:rPr>
              <a:t>f</a:t>
            </a:r>
            <a:r>
              <a:rPr sz="3600" b="1" spc="-5" dirty="0">
                <a:solidFill>
                  <a:srgbClr val="006565"/>
                </a:solidFill>
                <a:latin typeface="Comic Sans MS"/>
                <a:cs typeface="Comic Sans MS"/>
              </a:rPr>
              <a:t> prisoner</a:t>
            </a:r>
            <a:r>
              <a:rPr sz="3600" b="1" dirty="0">
                <a:solidFill>
                  <a:srgbClr val="006565"/>
                </a:solidFill>
                <a:latin typeface="Comic Sans MS"/>
                <a:cs typeface="Comic Sans MS"/>
              </a:rPr>
              <a:t>s</a:t>
            </a:r>
            <a:r>
              <a:rPr sz="3600" b="1" spc="-10" dirty="0">
                <a:solidFill>
                  <a:srgbClr val="006565"/>
                </a:solidFill>
                <a:latin typeface="Comic Sans MS"/>
                <a:cs typeface="Comic Sans MS"/>
              </a:rPr>
              <a:t> </a:t>
            </a:r>
            <a:r>
              <a:rPr sz="3600" b="1" spc="-5" dirty="0">
                <a:solidFill>
                  <a:srgbClr val="006565"/>
                </a:solidFill>
                <a:latin typeface="Comic Sans MS"/>
                <a:cs typeface="Comic Sans MS"/>
              </a:rPr>
              <a:t>i</a:t>
            </a:r>
            <a:r>
              <a:rPr sz="3600" b="1" dirty="0">
                <a:solidFill>
                  <a:srgbClr val="006565"/>
                </a:solidFill>
                <a:latin typeface="Comic Sans MS"/>
                <a:cs typeface="Comic Sans MS"/>
              </a:rPr>
              <a:t>n</a:t>
            </a:r>
            <a:r>
              <a:rPr sz="3600" b="1" spc="-10" dirty="0">
                <a:solidFill>
                  <a:srgbClr val="006565"/>
                </a:solidFill>
                <a:latin typeface="Comic Sans MS"/>
                <a:cs typeface="Comic Sans MS"/>
              </a:rPr>
              <a:t> </a:t>
            </a:r>
            <a:r>
              <a:rPr sz="3600" b="1" spc="-25" dirty="0">
                <a:solidFill>
                  <a:srgbClr val="006565"/>
                </a:solidFill>
                <a:latin typeface="Comic Sans MS"/>
                <a:cs typeface="Comic Sans MS"/>
              </a:rPr>
              <a:t>the</a:t>
            </a:r>
            <a:endParaRPr sz="3600">
              <a:latin typeface="Comic Sans MS"/>
              <a:cs typeface="Comic Sans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70231" y="1225428"/>
            <a:ext cx="8036559" cy="463931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>
              <a:lnSpc>
                <a:spcPts val="3890"/>
              </a:lnSpc>
            </a:pPr>
            <a:r>
              <a:rPr sz="3600" b="1" spc="-25" dirty="0">
                <a:solidFill>
                  <a:srgbClr val="006565"/>
                </a:solidFill>
                <a:latin typeface="Comic Sans MS"/>
                <a:cs typeface="Comic Sans MS"/>
              </a:rPr>
              <a:t>Pacifi</a:t>
            </a:r>
            <a:r>
              <a:rPr sz="3600" b="1" spc="-20" dirty="0">
                <a:solidFill>
                  <a:srgbClr val="006565"/>
                </a:solidFill>
                <a:latin typeface="Comic Sans MS"/>
                <a:cs typeface="Comic Sans MS"/>
              </a:rPr>
              <a:t>c </a:t>
            </a:r>
            <a:r>
              <a:rPr sz="3600" b="1" spc="-30" dirty="0">
                <a:solidFill>
                  <a:srgbClr val="006565"/>
                </a:solidFill>
                <a:latin typeface="Comic Sans MS"/>
                <a:cs typeface="Comic Sans MS"/>
              </a:rPr>
              <a:t>Theate</a:t>
            </a:r>
            <a:r>
              <a:rPr sz="3600" b="1" spc="-20" dirty="0">
                <a:solidFill>
                  <a:srgbClr val="006565"/>
                </a:solidFill>
                <a:latin typeface="Comic Sans MS"/>
                <a:cs typeface="Comic Sans MS"/>
              </a:rPr>
              <a:t>r </a:t>
            </a:r>
            <a:r>
              <a:rPr sz="3600" b="1" spc="-5" dirty="0">
                <a:solidFill>
                  <a:srgbClr val="006565"/>
                </a:solidFill>
                <a:latin typeface="Comic Sans MS"/>
                <a:cs typeface="Comic Sans MS"/>
              </a:rPr>
              <a:t>ofte</a:t>
            </a:r>
            <a:r>
              <a:rPr sz="3600" b="1" dirty="0">
                <a:solidFill>
                  <a:srgbClr val="006565"/>
                </a:solidFill>
                <a:latin typeface="Comic Sans MS"/>
                <a:cs typeface="Comic Sans MS"/>
              </a:rPr>
              <a:t>n</a:t>
            </a:r>
            <a:r>
              <a:rPr sz="3600" b="1" spc="-5" dirty="0">
                <a:solidFill>
                  <a:srgbClr val="006565"/>
                </a:solidFill>
                <a:latin typeface="Comic Sans MS"/>
                <a:cs typeface="Comic Sans MS"/>
              </a:rPr>
              <a:t> reflecte</a:t>
            </a:r>
            <a:r>
              <a:rPr sz="3600" b="1" dirty="0">
                <a:solidFill>
                  <a:srgbClr val="006565"/>
                </a:solidFill>
                <a:latin typeface="Comic Sans MS"/>
                <a:cs typeface="Comic Sans MS"/>
              </a:rPr>
              <a:t>d</a:t>
            </a:r>
            <a:r>
              <a:rPr sz="3600" b="1" spc="-5" dirty="0">
                <a:solidFill>
                  <a:srgbClr val="006565"/>
                </a:solidFill>
                <a:latin typeface="Comic Sans MS"/>
                <a:cs typeface="Comic Sans MS"/>
              </a:rPr>
              <a:t> </a:t>
            </a:r>
            <a:r>
              <a:rPr sz="3600" b="1" spc="-25" dirty="0">
                <a:solidFill>
                  <a:srgbClr val="006565"/>
                </a:solidFill>
                <a:latin typeface="Comic Sans MS"/>
                <a:cs typeface="Comic Sans MS"/>
              </a:rPr>
              <a:t>the savager</a:t>
            </a:r>
            <a:r>
              <a:rPr sz="3600" b="1" spc="-20" dirty="0">
                <a:solidFill>
                  <a:srgbClr val="006565"/>
                </a:solidFill>
                <a:latin typeface="Comic Sans MS"/>
                <a:cs typeface="Comic Sans MS"/>
              </a:rPr>
              <a:t>y </a:t>
            </a:r>
            <a:r>
              <a:rPr sz="3600" b="1" spc="-5" dirty="0">
                <a:solidFill>
                  <a:srgbClr val="006565"/>
                </a:solidFill>
                <a:latin typeface="Comic Sans MS"/>
                <a:cs typeface="Comic Sans MS"/>
              </a:rPr>
              <a:t>o</a:t>
            </a:r>
            <a:r>
              <a:rPr sz="3600" b="1" dirty="0">
                <a:solidFill>
                  <a:srgbClr val="006565"/>
                </a:solidFill>
                <a:latin typeface="Comic Sans MS"/>
                <a:cs typeface="Comic Sans MS"/>
              </a:rPr>
              <a:t>f</a:t>
            </a:r>
            <a:r>
              <a:rPr sz="3600" b="1" spc="-5" dirty="0">
                <a:solidFill>
                  <a:srgbClr val="006565"/>
                </a:solidFill>
                <a:latin typeface="Comic Sans MS"/>
                <a:cs typeface="Comic Sans MS"/>
              </a:rPr>
              <a:t> </a:t>
            </a:r>
            <a:r>
              <a:rPr sz="3600" b="1" spc="-25" dirty="0">
                <a:solidFill>
                  <a:srgbClr val="006565"/>
                </a:solidFill>
                <a:latin typeface="Comic Sans MS"/>
                <a:cs typeface="Comic Sans MS"/>
              </a:rPr>
              <a:t>the </a:t>
            </a:r>
            <a:r>
              <a:rPr sz="3600" b="1" spc="-5" dirty="0">
                <a:solidFill>
                  <a:srgbClr val="006565"/>
                </a:solidFill>
                <a:latin typeface="Comic Sans MS"/>
                <a:cs typeface="Comic Sans MS"/>
              </a:rPr>
              <a:t>fightin</a:t>
            </a:r>
            <a:r>
              <a:rPr sz="3600" b="1" dirty="0">
                <a:solidFill>
                  <a:srgbClr val="006565"/>
                </a:solidFill>
                <a:latin typeface="Comic Sans MS"/>
                <a:cs typeface="Comic Sans MS"/>
              </a:rPr>
              <a:t>g</a:t>
            </a:r>
            <a:r>
              <a:rPr sz="3600" b="1" spc="-5" dirty="0">
                <a:solidFill>
                  <a:srgbClr val="006565"/>
                </a:solidFill>
                <a:latin typeface="Comic Sans MS"/>
                <a:cs typeface="Comic Sans MS"/>
              </a:rPr>
              <a:t> there.</a:t>
            </a:r>
            <a:endParaRPr sz="3600" dirty="0">
              <a:latin typeface="Comic Sans MS"/>
              <a:cs typeface="Comic Sans MS"/>
            </a:endParaRPr>
          </a:p>
          <a:p>
            <a:pPr>
              <a:lnSpc>
                <a:spcPts val="800"/>
              </a:lnSpc>
              <a:spcBef>
                <a:spcPts val="11"/>
              </a:spcBef>
            </a:pPr>
            <a:endParaRPr sz="800" dirty="0"/>
          </a:p>
          <a:p>
            <a:pPr>
              <a:lnSpc>
                <a:spcPts val="1000"/>
              </a:lnSpc>
            </a:pPr>
            <a:endParaRPr sz="1000" dirty="0"/>
          </a:p>
          <a:p>
            <a:pPr>
              <a:lnSpc>
                <a:spcPts val="1000"/>
              </a:lnSpc>
            </a:pPr>
            <a:endParaRPr sz="1000" dirty="0"/>
          </a:p>
          <a:p>
            <a:pPr>
              <a:lnSpc>
                <a:spcPts val="1000"/>
              </a:lnSpc>
            </a:pPr>
            <a:endParaRPr sz="1000" dirty="0"/>
          </a:p>
          <a:p>
            <a:pPr>
              <a:lnSpc>
                <a:spcPts val="1000"/>
              </a:lnSpc>
            </a:pPr>
            <a:endParaRPr sz="1000" dirty="0"/>
          </a:p>
          <a:p>
            <a:pPr marL="639445" marR="497840" indent="-342900">
              <a:buClr>
                <a:srgbClr val="003365"/>
              </a:buClr>
              <a:buSzPct val="75000"/>
              <a:buFont typeface="MaestroTimes"/>
              <a:buChar char=""/>
              <a:tabLst>
                <a:tab pos="639445" algn="l"/>
              </a:tabLst>
            </a:pPr>
            <a:r>
              <a:rPr sz="3200" b="1" spc="-25" dirty="0">
                <a:solidFill>
                  <a:srgbClr val="003365"/>
                </a:solidFill>
                <a:latin typeface="Comic Sans MS"/>
                <a:cs typeface="Comic Sans MS"/>
              </a:rPr>
              <a:t>Japanes</a:t>
            </a:r>
            <a:r>
              <a:rPr sz="3200" b="1" spc="-20" dirty="0">
                <a:solidFill>
                  <a:srgbClr val="003365"/>
                </a:solidFill>
                <a:latin typeface="Comic Sans MS"/>
                <a:cs typeface="Comic Sans MS"/>
              </a:rPr>
              <a:t>e</a:t>
            </a:r>
            <a:r>
              <a:rPr sz="3200" b="1" spc="10" dirty="0">
                <a:solidFill>
                  <a:srgbClr val="003365"/>
                </a:solidFill>
                <a:latin typeface="Comic Sans MS"/>
                <a:cs typeface="Comic Sans MS"/>
              </a:rPr>
              <a:t> </a:t>
            </a:r>
            <a:r>
              <a:rPr sz="3200" b="1" spc="-20" dirty="0">
                <a:solidFill>
                  <a:srgbClr val="003365"/>
                </a:solidFill>
                <a:latin typeface="Comic Sans MS"/>
                <a:cs typeface="Comic Sans MS"/>
              </a:rPr>
              <a:t>soldiers</a:t>
            </a:r>
            <a:r>
              <a:rPr sz="3200" b="1" spc="25" dirty="0">
                <a:solidFill>
                  <a:srgbClr val="003365"/>
                </a:solidFill>
                <a:latin typeface="Comic Sans MS"/>
                <a:cs typeface="Comic Sans MS"/>
              </a:rPr>
              <a:t> </a:t>
            </a:r>
            <a:r>
              <a:rPr sz="3200" b="1" spc="-25" dirty="0">
                <a:solidFill>
                  <a:srgbClr val="003365"/>
                </a:solidFill>
                <a:latin typeface="Comic Sans MS"/>
                <a:cs typeface="Comic Sans MS"/>
              </a:rPr>
              <a:t>ofte</a:t>
            </a:r>
            <a:r>
              <a:rPr sz="3200" b="1" spc="-20" dirty="0">
                <a:solidFill>
                  <a:srgbClr val="003365"/>
                </a:solidFill>
                <a:latin typeface="Comic Sans MS"/>
                <a:cs typeface="Comic Sans MS"/>
              </a:rPr>
              <a:t>n</a:t>
            </a:r>
            <a:r>
              <a:rPr sz="3200" b="1" spc="5" dirty="0">
                <a:solidFill>
                  <a:srgbClr val="003365"/>
                </a:solidFill>
                <a:latin typeface="Comic Sans MS"/>
                <a:cs typeface="Comic Sans MS"/>
              </a:rPr>
              <a:t> </a:t>
            </a:r>
            <a:r>
              <a:rPr sz="3200" b="1" spc="-25" dirty="0">
                <a:solidFill>
                  <a:srgbClr val="003365"/>
                </a:solidFill>
                <a:latin typeface="Comic Sans MS"/>
                <a:cs typeface="Comic Sans MS"/>
              </a:rPr>
              <a:t>committed</a:t>
            </a:r>
            <a:r>
              <a:rPr sz="3200" b="1" spc="-20" dirty="0">
                <a:solidFill>
                  <a:srgbClr val="003365"/>
                </a:solidFill>
                <a:latin typeface="Comic Sans MS"/>
                <a:cs typeface="Comic Sans MS"/>
              </a:rPr>
              <a:t> </a:t>
            </a:r>
            <a:r>
              <a:rPr sz="3200" b="1" spc="-15" dirty="0">
                <a:solidFill>
                  <a:srgbClr val="003365"/>
                </a:solidFill>
                <a:latin typeface="Comic Sans MS"/>
                <a:cs typeface="Comic Sans MS"/>
              </a:rPr>
              <a:t>suicide</a:t>
            </a:r>
            <a:r>
              <a:rPr sz="3200" b="1" spc="10" dirty="0">
                <a:solidFill>
                  <a:srgbClr val="003365"/>
                </a:solidFill>
                <a:latin typeface="Comic Sans MS"/>
                <a:cs typeface="Comic Sans MS"/>
              </a:rPr>
              <a:t> </a:t>
            </a:r>
            <a:r>
              <a:rPr sz="3200" b="1" spc="-20" dirty="0">
                <a:solidFill>
                  <a:srgbClr val="003365"/>
                </a:solidFill>
                <a:latin typeface="Comic Sans MS"/>
                <a:cs typeface="Comic Sans MS"/>
              </a:rPr>
              <a:t>rather</a:t>
            </a:r>
            <a:r>
              <a:rPr sz="3200" b="1" spc="10" dirty="0">
                <a:solidFill>
                  <a:srgbClr val="003365"/>
                </a:solidFill>
                <a:latin typeface="Comic Sans MS"/>
                <a:cs typeface="Comic Sans MS"/>
              </a:rPr>
              <a:t> </a:t>
            </a:r>
            <a:r>
              <a:rPr sz="3200" b="1" spc="-20" dirty="0">
                <a:solidFill>
                  <a:srgbClr val="003365"/>
                </a:solidFill>
                <a:latin typeface="Comic Sans MS"/>
                <a:cs typeface="Comic Sans MS"/>
              </a:rPr>
              <a:t>than</a:t>
            </a:r>
            <a:r>
              <a:rPr sz="3200" b="1" spc="15" dirty="0">
                <a:solidFill>
                  <a:srgbClr val="003365"/>
                </a:solidFill>
                <a:latin typeface="Comic Sans MS"/>
                <a:cs typeface="Comic Sans MS"/>
              </a:rPr>
              <a:t> </a:t>
            </a:r>
            <a:r>
              <a:rPr sz="3200" b="1" spc="-20" dirty="0">
                <a:solidFill>
                  <a:srgbClr val="003365"/>
                </a:solidFill>
                <a:latin typeface="Comic Sans MS"/>
                <a:cs typeface="Comic Sans MS"/>
              </a:rPr>
              <a:t>surrender.</a:t>
            </a:r>
            <a:endParaRPr sz="3200" dirty="0">
              <a:latin typeface="Comic Sans MS"/>
              <a:cs typeface="Comic Sans MS"/>
            </a:endParaRPr>
          </a:p>
          <a:p>
            <a:pPr>
              <a:lnSpc>
                <a:spcPts val="750"/>
              </a:lnSpc>
              <a:spcBef>
                <a:spcPts val="17"/>
              </a:spcBef>
              <a:buClr>
                <a:srgbClr val="003365"/>
              </a:buClr>
              <a:buFont typeface="MaestroTimes"/>
              <a:buChar char=""/>
            </a:pPr>
            <a:endParaRPr sz="750" dirty="0"/>
          </a:p>
          <a:p>
            <a:pPr marL="639445" marR="281305" indent="-342900">
              <a:buClr>
                <a:srgbClr val="003365"/>
              </a:buClr>
              <a:buSzPct val="75000"/>
              <a:buFont typeface="MaestroTimes"/>
              <a:buChar char=""/>
              <a:tabLst>
                <a:tab pos="639445" algn="l"/>
              </a:tabLst>
            </a:pPr>
            <a:r>
              <a:rPr sz="3200" b="1" spc="-20" dirty="0">
                <a:solidFill>
                  <a:srgbClr val="003365"/>
                </a:solidFill>
                <a:latin typeface="Comic Sans MS"/>
                <a:cs typeface="Comic Sans MS"/>
              </a:rPr>
              <a:t>As</a:t>
            </a:r>
            <a:r>
              <a:rPr sz="3200" b="1" spc="5" dirty="0">
                <a:solidFill>
                  <a:srgbClr val="003365"/>
                </a:solidFill>
                <a:latin typeface="Comic Sans MS"/>
                <a:cs typeface="Comic Sans MS"/>
              </a:rPr>
              <a:t> </a:t>
            </a:r>
            <a:r>
              <a:rPr sz="3200" b="1" spc="-15" dirty="0">
                <a:solidFill>
                  <a:srgbClr val="003365"/>
                </a:solidFill>
                <a:latin typeface="Comic Sans MS"/>
                <a:cs typeface="Comic Sans MS"/>
              </a:rPr>
              <a:t>fighting</a:t>
            </a:r>
            <a:r>
              <a:rPr sz="3200" b="1" spc="25" dirty="0">
                <a:solidFill>
                  <a:srgbClr val="003365"/>
                </a:solidFill>
                <a:latin typeface="Comic Sans MS"/>
                <a:cs typeface="Comic Sans MS"/>
              </a:rPr>
              <a:t> </a:t>
            </a:r>
            <a:r>
              <a:rPr sz="3200" b="1" spc="-20" dirty="0">
                <a:solidFill>
                  <a:srgbClr val="003365"/>
                </a:solidFill>
                <a:latin typeface="Comic Sans MS"/>
                <a:cs typeface="Comic Sans MS"/>
              </a:rPr>
              <a:t>was</a:t>
            </a:r>
            <a:r>
              <a:rPr sz="3200" b="1" spc="5" dirty="0">
                <a:solidFill>
                  <a:srgbClr val="003365"/>
                </a:solidFill>
                <a:latin typeface="Comic Sans MS"/>
                <a:cs typeface="Comic Sans MS"/>
              </a:rPr>
              <a:t> </a:t>
            </a:r>
            <a:r>
              <a:rPr sz="3200" b="1" spc="-20" dirty="0">
                <a:solidFill>
                  <a:srgbClr val="003365"/>
                </a:solidFill>
                <a:latin typeface="Comic Sans MS"/>
                <a:cs typeface="Comic Sans MS"/>
              </a:rPr>
              <a:t>more</a:t>
            </a:r>
            <a:r>
              <a:rPr sz="3200" b="1" spc="5" dirty="0">
                <a:solidFill>
                  <a:srgbClr val="003365"/>
                </a:solidFill>
                <a:latin typeface="Comic Sans MS"/>
                <a:cs typeface="Comic Sans MS"/>
              </a:rPr>
              <a:t> </a:t>
            </a:r>
            <a:r>
              <a:rPr sz="3200" b="1" spc="-20" dirty="0">
                <a:solidFill>
                  <a:srgbClr val="003365"/>
                </a:solidFill>
                <a:latin typeface="Comic Sans MS"/>
                <a:cs typeface="Comic Sans MS"/>
              </a:rPr>
              <a:t>fierce,</a:t>
            </a:r>
            <a:r>
              <a:rPr sz="3200" b="1" spc="5" dirty="0">
                <a:solidFill>
                  <a:srgbClr val="003365"/>
                </a:solidFill>
                <a:latin typeface="Comic Sans MS"/>
                <a:cs typeface="Comic Sans MS"/>
              </a:rPr>
              <a:t> </a:t>
            </a:r>
            <a:r>
              <a:rPr sz="3200" b="1" spc="-20" dirty="0">
                <a:solidFill>
                  <a:srgbClr val="003365"/>
                </a:solidFill>
                <a:latin typeface="Comic Sans MS"/>
                <a:cs typeface="Comic Sans MS"/>
              </a:rPr>
              <a:t>the treatment of</a:t>
            </a:r>
            <a:r>
              <a:rPr sz="3200" b="1" spc="5" dirty="0">
                <a:solidFill>
                  <a:srgbClr val="003365"/>
                </a:solidFill>
                <a:latin typeface="Comic Sans MS"/>
                <a:cs typeface="Comic Sans MS"/>
              </a:rPr>
              <a:t> </a:t>
            </a:r>
            <a:r>
              <a:rPr sz="3200" b="1" spc="-25" dirty="0">
                <a:solidFill>
                  <a:srgbClr val="003365"/>
                </a:solidFill>
                <a:latin typeface="Comic Sans MS"/>
                <a:cs typeface="Comic Sans MS"/>
              </a:rPr>
              <a:t>POWs</a:t>
            </a:r>
            <a:r>
              <a:rPr sz="3200" b="1" spc="5" dirty="0">
                <a:solidFill>
                  <a:srgbClr val="003365"/>
                </a:solidFill>
                <a:latin typeface="Comic Sans MS"/>
                <a:cs typeface="Comic Sans MS"/>
              </a:rPr>
              <a:t> </a:t>
            </a:r>
            <a:r>
              <a:rPr sz="3200" b="1" dirty="0">
                <a:solidFill>
                  <a:srgbClr val="003365"/>
                </a:solidFill>
                <a:latin typeface="Comic Sans MS"/>
                <a:cs typeface="Comic Sans MS"/>
              </a:rPr>
              <a:t>in</a:t>
            </a:r>
            <a:r>
              <a:rPr sz="3200" b="1" spc="5" dirty="0">
                <a:solidFill>
                  <a:srgbClr val="003365"/>
                </a:solidFill>
                <a:latin typeface="Comic Sans MS"/>
                <a:cs typeface="Comic Sans MS"/>
              </a:rPr>
              <a:t> </a:t>
            </a:r>
            <a:r>
              <a:rPr sz="3200" b="1" spc="-20" dirty="0">
                <a:solidFill>
                  <a:srgbClr val="003365"/>
                </a:solidFill>
                <a:latin typeface="Comic Sans MS"/>
                <a:cs typeface="Comic Sans MS"/>
              </a:rPr>
              <a:t>Asia</a:t>
            </a:r>
            <a:r>
              <a:rPr sz="3200" b="1" spc="5" dirty="0">
                <a:solidFill>
                  <a:srgbClr val="003365"/>
                </a:solidFill>
                <a:latin typeface="Comic Sans MS"/>
                <a:cs typeface="Comic Sans MS"/>
              </a:rPr>
              <a:t> </a:t>
            </a:r>
            <a:r>
              <a:rPr sz="3200" b="1" dirty="0">
                <a:solidFill>
                  <a:srgbClr val="003365"/>
                </a:solidFill>
                <a:latin typeface="Comic Sans MS"/>
                <a:cs typeface="Comic Sans MS"/>
              </a:rPr>
              <a:t>did </a:t>
            </a:r>
            <a:r>
              <a:rPr sz="3200" b="1" spc="-20" dirty="0">
                <a:solidFill>
                  <a:srgbClr val="003365"/>
                </a:solidFill>
                <a:latin typeface="Comic Sans MS"/>
                <a:cs typeface="Comic Sans MS"/>
              </a:rPr>
              <a:t>not</a:t>
            </a:r>
            <a:r>
              <a:rPr sz="3200" b="1" spc="-15" dirty="0">
                <a:solidFill>
                  <a:srgbClr val="003365"/>
                </a:solidFill>
                <a:latin typeface="Comic Sans MS"/>
                <a:cs typeface="Comic Sans MS"/>
              </a:rPr>
              <a:t> follow</a:t>
            </a:r>
            <a:r>
              <a:rPr sz="3200" b="1" spc="5" dirty="0">
                <a:solidFill>
                  <a:srgbClr val="003365"/>
                </a:solidFill>
                <a:latin typeface="Comic Sans MS"/>
                <a:cs typeface="Comic Sans MS"/>
              </a:rPr>
              <a:t> </a:t>
            </a:r>
            <a:r>
              <a:rPr sz="3200" b="1" spc="-20" dirty="0">
                <a:solidFill>
                  <a:srgbClr val="003365"/>
                </a:solidFill>
                <a:latin typeface="Comic Sans MS"/>
                <a:cs typeface="Comic Sans MS"/>
              </a:rPr>
              <a:t>the</a:t>
            </a:r>
            <a:r>
              <a:rPr sz="3200" b="1" spc="5" dirty="0">
                <a:solidFill>
                  <a:srgbClr val="003365"/>
                </a:solidFill>
                <a:latin typeface="Comic Sans MS"/>
                <a:cs typeface="Comic Sans MS"/>
              </a:rPr>
              <a:t> </a:t>
            </a:r>
            <a:r>
              <a:rPr sz="3200" b="1" spc="-20" dirty="0">
                <a:solidFill>
                  <a:srgbClr val="003365"/>
                </a:solidFill>
                <a:latin typeface="Comic Sans MS"/>
                <a:cs typeface="Comic Sans MS"/>
              </a:rPr>
              <a:t>accords</a:t>
            </a:r>
            <a:r>
              <a:rPr sz="3200" b="1" spc="30" dirty="0">
                <a:solidFill>
                  <a:srgbClr val="003365"/>
                </a:solidFill>
                <a:latin typeface="Comic Sans MS"/>
                <a:cs typeface="Comic Sans MS"/>
              </a:rPr>
              <a:t> </a:t>
            </a:r>
            <a:r>
              <a:rPr sz="3200" b="1" spc="-20" dirty="0">
                <a:solidFill>
                  <a:srgbClr val="003365"/>
                </a:solidFill>
                <a:latin typeface="Comic Sans MS"/>
                <a:cs typeface="Comic Sans MS"/>
              </a:rPr>
              <a:t>from</a:t>
            </a:r>
            <a:r>
              <a:rPr sz="3200" b="1" spc="5" dirty="0">
                <a:solidFill>
                  <a:srgbClr val="003365"/>
                </a:solidFill>
                <a:latin typeface="Comic Sans MS"/>
                <a:cs typeface="Comic Sans MS"/>
              </a:rPr>
              <a:t> </a:t>
            </a:r>
            <a:r>
              <a:rPr sz="3200" b="1" spc="-20" dirty="0">
                <a:solidFill>
                  <a:srgbClr val="003365"/>
                </a:solidFill>
                <a:latin typeface="Comic Sans MS"/>
                <a:cs typeface="Comic Sans MS"/>
              </a:rPr>
              <a:t>the</a:t>
            </a:r>
            <a:r>
              <a:rPr sz="3200" b="1" spc="5" dirty="0">
                <a:solidFill>
                  <a:srgbClr val="003365"/>
                </a:solidFill>
                <a:latin typeface="Comic Sans MS"/>
                <a:cs typeface="Comic Sans MS"/>
              </a:rPr>
              <a:t> </a:t>
            </a:r>
            <a:r>
              <a:rPr sz="3200" b="1" spc="-20" dirty="0">
                <a:solidFill>
                  <a:srgbClr val="003365"/>
                </a:solidFill>
                <a:latin typeface="Comic Sans MS"/>
                <a:cs typeface="Comic Sans MS"/>
              </a:rPr>
              <a:t>Geneva Convention.</a:t>
            </a:r>
            <a:endParaRPr sz="3200" dirty="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5152390" marR="12700" indent="-342900">
              <a:lnSpc>
                <a:spcPct val="100000"/>
              </a:lnSpc>
              <a:buClr>
                <a:srgbClr val="003365"/>
              </a:buClr>
              <a:buSzPct val="75000"/>
              <a:buFont typeface="MaestroTimes"/>
              <a:buChar char=""/>
              <a:tabLst>
                <a:tab pos="5152390" algn="l"/>
              </a:tabLst>
            </a:pPr>
            <a:r>
              <a:rPr sz="3600" spc="-30" dirty="0">
                <a:solidFill>
                  <a:srgbClr val="CC0065"/>
                </a:solidFill>
                <a:latin typeface="Matura MT Script Capitals"/>
                <a:cs typeface="Matura MT Script Capitals"/>
              </a:rPr>
              <a:t>American</a:t>
            </a:r>
            <a:r>
              <a:rPr sz="3600" spc="-20" dirty="0">
                <a:solidFill>
                  <a:srgbClr val="CC0065"/>
                </a:solidFill>
                <a:latin typeface="Matura MT Script Capitals"/>
                <a:cs typeface="Matura MT Script Capitals"/>
              </a:rPr>
              <a:t> </a:t>
            </a:r>
            <a:r>
              <a:rPr sz="3600" dirty="0">
                <a:solidFill>
                  <a:srgbClr val="CC0065"/>
                </a:solidFill>
                <a:latin typeface="Matura MT Script Capitals"/>
                <a:cs typeface="Matura MT Script Capitals"/>
              </a:rPr>
              <a:t>POWs</a:t>
            </a:r>
            <a:r>
              <a:rPr sz="3600" spc="5" dirty="0">
                <a:solidFill>
                  <a:srgbClr val="CC0065"/>
                </a:solidFill>
                <a:latin typeface="Matura MT Script Capitals"/>
                <a:cs typeface="Matura MT Script Capitals"/>
              </a:rPr>
              <a:t> </a:t>
            </a:r>
            <a:r>
              <a:rPr sz="3600" dirty="0">
                <a:solidFill>
                  <a:srgbClr val="CC0065"/>
                </a:solidFill>
                <a:latin typeface="Matura MT Script Capitals"/>
                <a:cs typeface="Matura MT Script Capitals"/>
              </a:rPr>
              <a:t>suffered brutal</a:t>
            </a:r>
            <a:r>
              <a:rPr sz="3600" spc="5" dirty="0">
                <a:solidFill>
                  <a:srgbClr val="CC0065"/>
                </a:solidFill>
                <a:latin typeface="Matura MT Script Capitals"/>
                <a:cs typeface="Matura MT Script Capitals"/>
              </a:rPr>
              <a:t> </a:t>
            </a:r>
            <a:r>
              <a:rPr sz="3600" dirty="0">
                <a:solidFill>
                  <a:srgbClr val="CC0065"/>
                </a:solidFill>
                <a:latin typeface="Matura MT Script Capitals"/>
                <a:cs typeface="Matura MT Script Capitals"/>
              </a:rPr>
              <a:t>treatment</a:t>
            </a:r>
            <a:r>
              <a:rPr sz="3600" spc="5" dirty="0">
                <a:solidFill>
                  <a:srgbClr val="CC0065"/>
                </a:solidFill>
                <a:latin typeface="Matura MT Script Capitals"/>
                <a:cs typeface="Matura MT Script Capitals"/>
              </a:rPr>
              <a:t> </a:t>
            </a:r>
            <a:r>
              <a:rPr sz="3600" spc="-20" dirty="0">
                <a:solidFill>
                  <a:srgbClr val="CC0065"/>
                </a:solidFill>
                <a:latin typeface="Matura MT Script Capitals"/>
                <a:cs typeface="Matura MT Script Capitals"/>
              </a:rPr>
              <a:t>by Japanese</a:t>
            </a:r>
            <a:r>
              <a:rPr sz="3600" spc="10" dirty="0">
                <a:solidFill>
                  <a:srgbClr val="CC0065"/>
                </a:solidFill>
                <a:latin typeface="Matura MT Script Capitals"/>
                <a:cs typeface="Matura MT Script Capitals"/>
              </a:rPr>
              <a:t> </a:t>
            </a:r>
            <a:r>
              <a:rPr sz="3600" dirty="0">
                <a:solidFill>
                  <a:srgbClr val="CC0065"/>
                </a:solidFill>
                <a:latin typeface="Matura MT Script Capitals"/>
                <a:cs typeface="Matura MT Script Capitals"/>
              </a:rPr>
              <a:t>after</a:t>
            </a:r>
            <a:r>
              <a:rPr sz="3600" spc="5" dirty="0">
                <a:solidFill>
                  <a:srgbClr val="CC0065"/>
                </a:solidFill>
                <a:latin typeface="Matura MT Script Capitals"/>
                <a:cs typeface="Matura MT Script Capitals"/>
              </a:rPr>
              <a:t> </a:t>
            </a:r>
            <a:r>
              <a:rPr sz="3600" dirty="0">
                <a:solidFill>
                  <a:srgbClr val="CC0065"/>
                </a:solidFill>
                <a:latin typeface="Matura MT Script Capitals"/>
                <a:cs typeface="Matura MT Script Capitals"/>
              </a:rPr>
              <a:t>the surrender</a:t>
            </a:r>
            <a:r>
              <a:rPr sz="3600" spc="10" dirty="0">
                <a:solidFill>
                  <a:srgbClr val="CC0065"/>
                </a:solidFill>
                <a:latin typeface="Matura MT Script Capitals"/>
                <a:cs typeface="Matura MT Script Capitals"/>
              </a:rPr>
              <a:t> </a:t>
            </a:r>
            <a:r>
              <a:rPr sz="3600" dirty="0">
                <a:solidFill>
                  <a:srgbClr val="CC0065"/>
                </a:solidFill>
                <a:latin typeface="Matura MT Script Capitals"/>
                <a:cs typeface="Matura MT Script Capitals"/>
              </a:rPr>
              <a:t>of</a:t>
            </a:r>
            <a:r>
              <a:rPr sz="3600" spc="5" dirty="0">
                <a:solidFill>
                  <a:srgbClr val="CC0065"/>
                </a:solidFill>
                <a:latin typeface="Matura MT Script Capitals"/>
                <a:cs typeface="Matura MT Script Capitals"/>
              </a:rPr>
              <a:t> </a:t>
            </a:r>
            <a:r>
              <a:rPr sz="3600" dirty="0">
                <a:solidFill>
                  <a:srgbClr val="CC0065"/>
                </a:solidFill>
                <a:latin typeface="Matura MT Script Capitals"/>
                <a:cs typeface="Matura MT Script Capitals"/>
              </a:rPr>
              <a:t>the </a:t>
            </a:r>
            <a:r>
              <a:rPr sz="3600" spc="-25" dirty="0">
                <a:solidFill>
                  <a:srgbClr val="CC0065"/>
                </a:solidFill>
                <a:latin typeface="Matura MT Script Capitals"/>
                <a:cs typeface="Matura MT Script Capitals"/>
              </a:rPr>
              <a:t>Philippines.</a:t>
            </a:r>
            <a:endParaRPr sz="3600">
              <a:latin typeface="Matura MT Script Capitals"/>
              <a:cs typeface="Matura MT Script Capital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06018" y="2228598"/>
            <a:ext cx="4422648" cy="35463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26338" y="5879722"/>
            <a:ext cx="3600450" cy="150431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/>
            <a:r>
              <a:rPr sz="1400" spc="-10" dirty="0">
                <a:latin typeface="Arial"/>
                <a:cs typeface="Arial"/>
              </a:rPr>
              <a:t>Nearly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70,000</a:t>
            </a:r>
            <a:r>
              <a:rPr sz="1400" spc="-9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American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and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Filipino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soldiers were forced 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to surrender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to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the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Japanese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at Bataan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in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1942.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These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troops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were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then marched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through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intense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heat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to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a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camp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over 60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miles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awa</a:t>
            </a:r>
            <a:r>
              <a:rPr sz="1400" spc="-110" dirty="0">
                <a:latin typeface="Arial"/>
                <a:cs typeface="Arial"/>
              </a:rPr>
              <a:t>y</a:t>
            </a:r>
            <a:r>
              <a:rPr sz="1400" spc="-5" dirty="0">
                <a:latin typeface="Arial"/>
                <a:cs typeface="Arial"/>
              </a:rPr>
              <a:t>.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Somewhere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between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5,000 and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spc="-110" dirty="0">
                <a:latin typeface="Arial"/>
                <a:cs typeface="Arial"/>
              </a:rPr>
              <a:t>1</a:t>
            </a:r>
            <a:r>
              <a:rPr sz="1400" spc="-10" dirty="0">
                <a:latin typeface="Arial"/>
                <a:cs typeface="Arial"/>
              </a:rPr>
              <a:t>1,000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soldiers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died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due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to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the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lack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of food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and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wate</a:t>
            </a:r>
            <a:r>
              <a:rPr sz="1400" spc="-85" dirty="0">
                <a:latin typeface="Arial"/>
                <a:cs typeface="Arial"/>
              </a:rPr>
              <a:t>r</a:t>
            </a:r>
            <a:r>
              <a:rPr sz="1400" spc="-5" dirty="0">
                <a:latin typeface="Arial"/>
                <a:cs typeface="Arial"/>
              </a:rPr>
              <a:t>.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117342" y="821691"/>
            <a:ext cx="5019675" cy="131635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>
              <a:lnSpc>
                <a:spcPts val="5180"/>
              </a:lnSpc>
            </a:pPr>
            <a:r>
              <a:rPr sz="4800" b="1" spc="-35" dirty="0">
                <a:solidFill>
                  <a:srgbClr val="CC0065"/>
                </a:solidFill>
                <a:latin typeface="Rockwell Extra Bold"/>
                <a:cs typeface="Rockwell Extra Bold"/>
              </a:rPr>
              <a:t>Bataan</a:t>
            </a:r>
            <a:r>
              <a:rPr sz="4800" b="1" spc="10" dirty="0">
                <a:solidFill>
                  <a:srgbClr val="CC0065"/>
                </a:solidFill>
                <a:latin typeface="Rockwell Extra Bold"/>
                <a:cs typeface="Rockwell Extra Bold"/>
              </a:rPr>
              <a:t> </a:t>
            </a:r>
            <a:r>
              <a:rPr sz="4800" b="1" dirty="0">
                <a:solidFill>
                  <a:srgbClr val="CC0065"/>
                </a:solidFill>
                <a:latin typeface="Rockwell Extra Bold"/>
                <a:cs typeface="Rockwell Extra Bold"/>
              </a:rPr>
              <a:t>Death </a:t>
            </a:r>
            <a:r>
              <a:rPr sz="4800" b="1" spc="-35" dirty="0">
                <a:solidFill>
                  <a:srgbClr val="CC0065"/>
                </a:solidFill>
                <a:latin typeface="Rockwell Extra Bold"/>
                <a:cs typeface="Rockwell Extra Bold"/>
              </a:rPr>
              <a:t>March:</a:t>
            </a:r>
            <a:endParaRPr sz="4800">
              <a:latin typeface="Rockwell Extra Bold"/>
              <a:cs typeface="Rockwell Extra Bol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699000" y="463551"/>
            <a:ext cx="4572000" cy="304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720084" y="3526791"/>
            <a:ext cx="6938009" cy="273113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>
              <a:lnSpc>
                <a:spcPts val="5180"/>
              </a:lnSpc>
            </a:pPr>
            <a:r>
              <a:rPr sz="4800" spc="-125" dirty="0">
                <a:solidFill>
                  <a:srgbClr val="006565"/>
                </a:solidFill>
                <a:latin typeface="Matura MT Script Capitals"/>
                <a:cs typeface="Matura MT Script Capitals"/>
              </a:rPr>
              <a:t>T</a:t>
            </a:r>
            <a:r>
              <a:rPr sz="4800" spc="-40" dirty="0">
                <a:solidFill>
                  <a:srgbClr val="006565"/>
                </a:solidFill>
                <a:latin typeface="Matura MT Script Capitals"/>
                <a:cs typeface="Matura MT Script Capitals"/>
              </a:rPr>
              <a:t>h</a:t>
            </a:r>
            <a:r>
              <a:rPr sz="4800" spc="-20" dirty="0">
                <a:solidFill>
                  <a:srgbClr val="006565"/>
                </a:solidFill>
                <a:latin typeface="Matura MT Script Capitals"/>
                <a:cs typeface="Matura MT Script Capitals"/>
              </a:rPr>
              <a:t>e</a:t>
            </a:r>
            <a:r>
              <a:rPr sz="4800" spc="-75" dirty="0">
                <a:solidFill>
                  <a:srgbClr val="006565"/>
                </a:solidFill>
                <a:latin typeface="Matura MT Script Capitals"/>
                <a:cs typeface="Matura MT Script Capitals"/>
              </a:rPr>
              <a:t> </a:t>
            </a:r>
            <a:r>
              <a:rPr sz="4800" spc="-40" dirty="0">
                <a:solidFill>
                  <a:srgbClr val="006565"/>
                </a:solidFill>
                <a:latin typeface="Matura MT Script Capitals"/>
                <a:cs typeface="Matura MT Script Capitals"/>
              </a:rPr>
              <a:t>treatmen</a:t>
            </a:r>
            <a:r>
              <a:rPr sz="4800" dirty="0">
                <a:solidFill>
                  <a:srgbClr val="006565"/>
                </a:solidFill>
                <a:latin typeface="Matura MT Script Capitals"/>
                <a:cs typeface="Matura MT Script Capitals"/>
              </a:rPr>
              <a:t>t</a:t>
            </a:r>
            <a:r>
              <a:rPr sz="4800" spc="-80" dirty="0">
                <a:solidFill>
                  <a:srgbClr val="006565"/>
                </a:solidFill>
                <a:latin typeface="Matura MT Script Capitals"/>
                <a:cs typeface="Matura MT Script Capitals"/>
              </a:rPr>
              <a:t> </a:t>
            </a:r>
            <a:r>
              <a:rPr sz="4800" spc="-40" dirty="0">
                <a:solidFill>
                  <a:srgbClr val="006565"/>
                </a:solidFill>
                <a:latin typeface="Matura MT Script Capitals"/>
                <a:cs typeface="Matura MT Script Capitals"/>
              </a:rPr>
              <a:t>o</a:t>
            </a:r>
            <a:r>
              <a:rPr sz="4800" dirty="0">
                <a:solidFill>
                  <a:srgbClr val="006565"/>
                </a:solidFill>
                <a:latin typeface="Matura MT Script Capitals"/>
                <a:cs typeface="Matura MT Script Capitals"/>
              </a:rPr>
              <a:t>f</a:t>
            </a:r>
            <a:r>
              <a:rPr sz="4800" spc="-80" dirty="0">
                <a:solidFill>
                  <a:srgbClr val="006565"/>
                </a:solidFill>
                <a:latin typeface="Matura MT Script Capitals"/>
                <a:cs typeface="Matura MT Script Capitals"/>
              </a:rPr>
              <a:t> </a:t>
            </a:r>
            <a:r>
              <a:rPr sz="4800" spc="-40" dirty="0">
                <a:solidFill>
                  <a:srgbClr val="006565"/>
                </a:solidFill>
                <a:latin typeface="Matura MT Script Capitals"/>
                <a:cs typeface="Matura MT Script Capitals"/>
              </a:rPr>
              <a:t>prisoners </a:t>
            </a:r>
            <a:r>
              <a:rPr sz="4800" spc="-55" dirty="0">
                <a:solidFill>
                  <a:srgbClr val="006565"/>
                </a:solidFill>
                <a:latin typeface="Matura MT Script Capitals"/>
                <a:cs typeface="Matura MT Script Capitals"/>
              </a:rPr>
              <a:t>i</a:t>
            </a:r>
            <a:r>
              <a:rPr sz="4800" spc="-25" dirty="0">
                <a:solidFill>
                  <a:srgbClr val="006565"/>
                </a:solidFill>
                <a:latin typeface="Matura MT Script Capitals"/>
                <a:cs typeface="Matura MT Script Capitals"/>
              </a:rPr>
              <a:t>n</a:t>
            </a:r>
            <a:r>
              <a:rPr sz="4800" spc="-75" dirty="0">
                <a:solidFill>
                  <a:srgbClr val="006565"/>
                </a:solidFill>
                <a:latin typeface="Matura MT Script Capitals"/>
                <a:cs typeface="Matura MT Script Capitals"/>
              </a:rPr>
              <a:t> </a:t>
            </a:r>
            <a:r>
              <a:rPr sz="4800" spc="-40" dirty="0">
                <a:solidFill>
                  <a:srgbClr val="006565"/>
                </a:solidFill>
                <a:latin typeface="Matura MT Script Capitals"/>
                <a:cs typeface="Matura MT Script Capitals"/>
              </a:rPr>
              <a:t>Europ</a:t>
            </a:r>
            <a:r>
              <a:rPr sz="4800" dirty="0">
                <a:solidFill>
                  <a:srgbClr val="006565"/>
                </a:solidFill>
                <a:latin typeface="Matura MT Script Capitals"/>
                <a:cs typeface="Matura MT Script Capitals"/>
              </a:rPr>
              <a:t>e</a:t>
            </a:r>
            <a:r>
              <a:rPr sz="4800" spc="-75" dirty="0">
                <a:solidFill>
                  <a:srgbClr val="006565"/>
                </a:solidFill>
                <a:latin typeface="Matura MT Script Capitals"/>
                <a:cs typeface="Matura MT Script Capitals"/>
              </a:rPr>
              <a:t> </a:t>
            </a:r>
            <a:r>
              <a:rPr sz="4800" spc="-70" dirty="0">
                <a:solidFill>
                  <a:srgbClr val="006565"/>
                </a:solidFill>
                <a:latin typeface="Matura MT Script Capitals"/>
                <a:cs typeface="Matura MT Script Capitals"/>
              </a:rPr>
              <a:t>mor</a:t>
            </a:r>
            <a:r>
              <a:rPr sz="4800" spc="-20" dirty="0">
                <a:solidFill>
                  <a:srgbClr val="006565"/>
                </a:solidFill>
                <a:latin typeface="Matura MT Script Capitals"/>
                <a:cs typeface="Matura MT Script Capitals"/>
              </a:rPr>
              <a:t>e</a:t>
            </a:r>
            <a:r>
              <a:rPr sz="4800" spc="-75" dirty="0">
                <a:solidFill>
                  <a:srgbClr val="006565"/>
                </a:solidFill>
                <a:latin typeface="Matura MT Script Capitals"/>
                <a:cs typeface="Matura MT Script Capitals"/>
              </a:rPr>
              <a:t> </a:t>
            </a:r>
            <a:r>
              <a:rPr sz="4800" spc="-40" dirty="0">
                <a:solidFill>
                  <a:srgbClr val="006565"/>
                </a:solidFill>
                <a:latin typeface="Matura MT Script Capitals"/>
                <a:cs typeface="Matura MT Script Capitals"/>
              </a:rPr>
              <a:t>closely </a:t>
            </a:r>
            <a:r>
              <a:rPr sz="4800" spc="-35" dirty="0">
                <a:solidFill>
                  <a:srgbClr val="006565"/>
                </a:solidFill>
                <a:latin typeface="Matura MT Script Capitals"/>
                <a:cs typeface="Matura MT Script Capitals"/>
              </a:rPr>
              <a:t>follo</a:t>
            </a:r>
            <a:r>
              <a:rPr sz="4800" spc="-80" dirty="0">
                <a:solidFill>
                  <a:srgbClr val="006565"/>
                </a:solidFill>
                <a:latin typeface="Matura MT Script Capitals"/>
                <a:cs typeface="Matura MT Script Capitals"/>
              </a:rPr>
              <a:t>w</a:t>
            </a:r>
            <a:r>
              <a:rPr sz="4800" spc="-55" dirty="0">
                <a:solidFill>
                  <a:srgbClr val="006565"/>
                </a:solidFill>
                <a:latin typeface="Matura MT Script Capitals"/>
                <a:cs typeface="Matura MT Script Capitals"/>
              </a:rPr>
              <a:t>e</a:t>
            </a:r>
            <a:r>
              <a:rPr sz="4800" spc="-25" dirty="0">
                <a:solidFill>
                  <a:srgbClr val="006565"/>
                </a:solidFill>
                <a:latin typeface="Matura MT Script Capitals"/>
                <a:cs typeface="Matura MT Script Capitals"/>
              </a:rPr>
              <a:t>d</a:t>
            </a:r>
            <a:r>
              <a:rPr sz="4800" spc="-75" dirty="0">
                <a:solidFill>
                  <a:srgbClr val="006565"/>
                </a:solidFill>
                <a:latin typeface="Matura MT Script Capitals"/>
                <a:cs typeface="Matura MT Script Capitals"/>
              </a:rPr>
              <a:t> </a:t>
            </a:r>
            <a:r>
              <a:rPr sz="4800" spc="-35" dirty="0">
                <a:solidFill>
                  <a:srgbClr val="006565"/>
                </a:solidFill>
                <a:latin typeface="Matura MT Script Capitals"/>
                <a:cs typeface="Matura MT Script Capitals"/>
              </a:rPr>
              <a:t>th</a:t>
            </a:r>
            <a:r>
              <a:rPr sz="4800" dirty="0">
                <a:solidFill>
                  <a:srgbClr val="006565"/>
                </a:solidFill>
                <a:latin typeface="Matura MT Script Capitals"/>
                <a:cs typeface="Matura MT Script Capitals"/>
              </a:rPr>
              <a:t>e</a:t>
            </a:r>
            <a:r>
              <a:rPr sz="4800" spc="-75" dirty="0">
                <a:solidFill>
                  <a:srgbClr val="006565"/>
                </a:solidFill>
                <a:latin typeface="Matura MT Script Capitals"/>
                <a:cs typeface="Matura MT Script Capitals"/>
              </a:rPr>
              <a:t> </a:t>
            </a:r>
            <a:r>
              <a:rPr sz="4800" spc="-60" dirty="0">
                <a:solidFill>
                  <a:srgbClr val="006565"/>
                </a:solidFill>
                <a:latin typeface="Matura MT Script Capitals"/>
                <a:cs typeface="Matura MT Script Capitals"/>
              </a:rPr>
              <a:t>idea</a:t>
            </a:r>
            <a:r>
              <a:rPr sz="4800" spc="-25" dirty="0">
                <a:solidFill>
                  <a:srgbClr val="006565"/>
                </a:solidFill>
                <a:latin typeface="Matura MT Script Capitals"/>
                <a:cs typeface="Matura MT Script Capitals"/>
              </a:rPr>
              <a:t>s</a:t>
            </a:r>
            <a:r>
              <a:rPr sz="4800" spc="-70" dirty="0">
                <a:solidFill>
                  <a:srgbClr val="006565"/>
                </a:solidFill>
                <a:latin typeface="Matura MT Script Capitals"/>
                <a:cs typeface="Matura MT Script Capitals"/>
              </a:rPr>
              <a:t> </a:t>
            </a:r>
            <a:r>
              <a:rPr sz="4800" spc="-35" dirty="0">
                <a:solidFill>
                  <a:srgbClr val="006565"/>
                </a:solidFill>
                <a:latin typeface="Matura MT Script Capitals"/>
                <a:cs typeface="Matura MT Script Capitals"/>
              </a:rPr>
              <a:t>o</a:t>
            </a:r>
            <a:r>
              <a:rPr sz="4800" dirty="0">
                <a:solidFill>
                  <a:srgbClr val="006565"/>
                </a:solidFill>
                <a:latin typeface="Matura MT Script Capitals"/>
                <a:cs typeface="Matura MT Script Capitals"/>
              </a:rPr>
              <a:t>f</a:t>
            </a:r>
            <a:r>
              <a:rPr sz="4800" spc="-75" dirty="0">
                <a:solidFill>
                  <a:srgbClr val="006565"/>
                </a:solidFill>
                <a:latin typeface="Matura MT Script Capitals"/>
                <a:cs typeface="Matura MT Script Capitals"/>
              </a:rPr>
              <a:t> </a:t>
            </a:r>
            <a:r>
              <a:rPr sz="4800" spc="-35" dirty="0">
                <a:solidFill>
                  <a:srgbClr val="006565"/>
                </a:solidFill>
                <a:latin typeface="Matura MT Script Capitals"/>
                <a:cs typeface="Matura MT Script Capitals"/>
              </a:rPr>
              <a:t>the </a:t>
            </a:r>
            <a:r>
              <a:rPr sz="4800" spc="-70" dirty="0">
                <a:solidFill>
                  <a:srgbClr val="006565"/>
                </a:solidFill>
                <a:latin typeface="Matura MT Script Capitals"/>
                <a:cs typeface="Matura MT Script Capitals"/>
              </a:rPr>
              <a:t>G</a:t>
            </a:r>
            <a:r>
              <a:rPr sz="4800" spc="-50" dirty="0">
                <a:solidFill>
                  <a:srgbClr val="006565"/>
                </a:solidFill>
                <a:latin typeface="Matura MT Script Capitals"/>
                <a:cs typeface="Matura MT Script Capitals"/>
              </a:rPr>
              <a:t>e</a:t>
            </a:r>
            <a:r>
              <a:rPr sz="4800" spc="-65" dirty="0">
                <a:solidFill>
                  <a:srgbClr val="006565"/>
                </a:solidFill>
                <a:latin typeface="Matura MT Script Capitals"/>
                <a:cs typeface="Matura MT Script Capitals"/>
              </a:rPr>
              <a:t>nev</a:t>
            </a:r>
            <a:r>
              <a:rPr sz="4800" spc="-25" dirty="0">
                <a:solidFill>
                  <a:srgbClr val="006565"/>
                </a:solidFill>
                <a:latin typeface="Matura MT Script Capitals"/>
                <a:cs typeface="Matura MT Script Capitals"/>
              </a:rPr>
              <a:t>a</a:t>
            </a:r>
            <a:r>
              <a:rPr sz="4800" spc="-75" dirty="0">
                <a:solidFill>
                  <a:srgbClr val="006565"/>
                </a:solidFill>
                <a:latin typeface="Matura MT Script Capitals"/>
                <a:cs typeface="Matura MT Script Capitals"/>
              </a:rPr>
              <a:t> C</a:t>
            </a:r>
            <a:r>
              <a:rPr sz="4800" spc="-40" dirty="0">
                <a:solidFill>
                  <a:srgbClr val="006565"/>
                </a:solidFill>
                <a:latin typeface="Matura MT Script Capitals"/>
                <a:cs typeface="Matura MT Script Capitals"/>
              </a:rPr>
              <a:t>o</a:t>
            </a:r>
            <a:r>
              <a:rPr sz="4800" spc="-65" dirty="0">
                <a:solidFill>
                  <a:srgbClr val="006565"/>
                </a:solidFill>
                <a:latin typeface="Matura MT Script Capitals"/>
                <a:cs typeface="Matura MT Script Capitals"/>
              </a:rPr>
              <a:t>nvention</a:t>
            </a:r>
            <a:endParaRPr sz="4800">
              <a:latin typeface="Matura MT Script Capitals"/>
              <a:cs typeface="Matura MT Script Capital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320" y="0"/>
            <a:ext cx="13797280" cy="7772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537743" y="4696206"/>
            <a:ext cx="4730750" cy="164782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87655" marR="12700" indent="-275590"/>
            <a:r>
              <a:rPr sz="5400" dirty="0">
                <a:solidFill>
                  <a:srgbClr val="C00000"/>
                </a:solidFill>
                <a:latin typeface="Showcard Gothic"/>
                <a:cs typeface="Showcard Gothic"/>
              </a:rPr>
              <a:t>itler’s</a:t>
            </a:r>
            <a:r>
              <a:rPr sz="5400" spc="-10" dirty="0">
                <a:solidFill>
                  <a:srgbClr val="C00000"/>
                </a:solidFill>
                <a:latin typeface="Showcard Gothic"/>
                <a:cs typeface="Showcard Gothic"/>
              </a:rPr>
              <a:t> </a:t>
            </a:r>
            <a:r>
              <a:rPr sz="5400" dirty="0">
                <a:solidFill>
                  <a:srgbClr val="C00000"/>
                </a:solidFill>
                <a:latin typeface="Showcard Gothic"/>
                <a:cs typeface="Showcard Gothic"/>
              </a:rPr>
              <a:t>“Final </a:t>
            </a:r>
            <a:r>
              <a:rPr sz="5400" spc="-35" dirty="0">
                <a:solidFill>
                  <a:srgbClr val="C00000"/>
                </a:solidFill>
                <a:latin typeface="Showcard Gothic"/>
                <a:cs typeface="Showcard Gothic"/>
              </a:rPr>
              <a:t>Solution"</a:t>
            </a:r>
            <a:endParaRPr sz="5400" dirty="0">
              <a:latin typeface="Showcard Gothic"/>
              <a:cs typeface="Showcard Gothic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4063364" y="1422020"/>
          <a:ext cx="6826250" cy="249288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450"/>
                <a:gridCol w="6737350"/>
                <a:gridCol w="44450"/>
              </a:tblGrid>
              <a:tr h="44576">
                <a:tc>
                  <a:txBody>
                    <a:bodyPr/>
                    <a:lstStyle/>
                    <a:p>
                      <a:endParaRPr dirty="0"/>
                    </a:p>
                  </a:txBody>
                  <a:tcPr marL="0" marR="0" marT="0" marB="0">
                    <a:lnL w="26670">
                      <a:solidFill>
                        <a:srgbClr val="969696"/>
                      </a:solidFill>
                      <a:prstDash val="solid"/>
                    </a:lnL>
                    <a:lnT w="14223">
                      <a:solidFill>
                        <a:srgbClr val="969696"/>
                      </a:solidFill>
                      <a:prstDash val="solid"/>
                    </a:lnT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26670">
                      <a:solidFill>
                        <a:srgbClr val="969696"/>
                      </a:solidFill>
                      <a:prstDash val="solid"/>
                    </a:lnR>
                    <a:lnT w="26415">
                      <a:solidFill>
                        <a:srgbClr val="969696"/>
                      </a:solidFill>
                      <a:prstDash val="solid"/>
                    </a:lnT>
                    <a:lnB w="13461">
                      <a:solidFill>
                        <a:srgbClr val="969696"/>
                      </a:solidFill>
                      <a:prstDash val="solid"/>
                    </a:lnB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6670">
                      <a:solidFill>
                        <a:srgbClr val="969696"/>
                      </a:solidFill>
                      <a:prstDash val="solid"/>
                    </a:lnL>
                    <a:lnR w="13970">
                      <a:solidFill>
                        <a:srgbClr val="969696"/>
                      </a:solidFill>
                      <a:prstDash val="solid"/>
                    </a:lnR>
                    <a:lnT w="14223">
                      <a:solidFill>
                        <a:srgbClr val="969696"/>
                      </a:solidFill>
                      <a:prstDash val="solid"/>
                    </a:lnT>
                  </a:tcPr>
                </a:tc>
              </a:tr>
              <a:tr h="1250823">
                <a:tc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6670">
                      <a:solidFill>
                        <a:srgbClr val="969696"/>
                      </a:solidFill>
                      <a:prstDash val="solid"/>
                    </a:lnL>
                    <a:lnR w="13970">
                      <a:solidFill>
                        <a:srgbClr val="969696"/>
                      </a:solidFill>
                      <a:prstDash val="solid"/>
                    </a:ln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1802764">
                        <a:lnSpc>
                          <a:spcPct val="100000"/>
                        </a:lnSpc>
                      </a:pPr>
                      <a:r>
                        <a:rPr sz="6350" spc="5" dirty="0" smtClean="0">
                          <a:solidFill>
                            <a:srgbClr val="482400"/>
                          </a:solidFill>
                          <a:latin typeface="Chiller"/>
                          <a:cs typeface="Chiller"/>
                        </a:rPr>
                        <a:t>Th</a:t>
                      </a:r>
                      <a:r>
                        <a:rPr sz="6350" spc="0" dirty="0" smtClean="0">
                          <a:solidFill>
                            <a:srgbClr val="482400"/>
                          </a:solidFill>
                          <a:latin typeface="Chiller"/>
                          <a:cs typeface="Chiller"/>
                        </a:rPr>
                        <a:t>e</a:t>
                      </a:r>
                      <a:r>
                        <a:rPr sz="6350" spc="-100" dirty="0" smtClean="0">
                          <a:solidFill>
                            <a:srgbClr val="482400"/>
                          </a:solidFill>
                          <a:latin typeface="Chiller"/>
                          <a:cs typeface="Chiller"/>
                        </a:rPr>
                        <a:t> </a:t>
                      </a:r>
                      <a:r>
                        <a:rPr sz="6350" spc="5" dirty="0" smtClean="0">
                          <a:solidFill>
                            <a:srgbClr val="482400"/>
                          </a:solidFill>
                          <a:latin typeface="Chiller"/>
                          <a:cs typeface="Chiller"/>
                        </a:rPr>
                        <a:t>Holocaust</a:t>
                      </a:r>
                      <a:endParaRPr sz="6350" dirty="0">
                        <a:latin typeface="Chiller"/>
                        <a:cs typeface="Chiller"/>
                      </a:endParaRPr>
                    </a:p>
                  </a:txBody>
                  <a:tcPr marL="0" marR="0" marT="0" marB="0">
                    <a:lnL w="13970">
                      <a:solidFill>
                        <a:srgbClr val="969696"/>
                      </a:solidFill>
                      <a:prstDash val="solid"/>
                    </a:lnL>
                    <a:lnR w="26670">
                      <a:solidFill>
                        <a:srgbClr val="969696"/>
                      </a:solidFill>
                      <a:prstDash val="solid"/>
                    </a:lnR>
                    <a:lnT w="13461">
                      <a:solidFill>
                        <a:srgbClr val="969696"/>
                      </a:solidFill>
                      <a:prstDash val="solid"/>
                    </a:lnT>
                    <a:lnB w="26416">
                      <a:solidFill>
                        <a:srgbClr val="969696"/>
                      </a:solidFill>
                      <a:prstDash val="solid"/>
                    </a:lnB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endParaRPr sz="6350">
                        <a:latin typeface="Chiller"/>
                        <a:cs typeface="Chiller"/>
                      </a:endParaRPr>
                    </a:p>
                  </a:txBody>
                  <a:tcPr marL="0" marR="0" marT="0" marB="0">
                    <a:lnL w="26670">
                      <a:solidFill>
                        <a:srgbClr val="969696"/>
                      </a:solidFill>
                      <a:prstDash val="solid"/>
                    </a:lnL>
                    <a:lnR w="13970">
                      <a:solidFill>
                        <a:srgbClr val="969696"/>
                      </a:solidFill>
                      <a:prstDash val="solid"/>
                    </a:lnR>
                  </a:tcPr>
                </a:tc>
              </a:tr>
              <a:tr h="44576">
                <a:tc>
                  <a:txBody>
                    <a:bodyPr/>
                    <a:lstStyle/>
                    <a:p>
                      <a:endParaRPr sz="6350">
                        <a:latin typeface="Chiller"/>
                        <a:cs typeface="Chiller"/>
                      </a:endParaRPr>
                    </a:p>
                  </a:txBody>
                  <a:tcPr marL="0" marR="0" marT="0" marB="0">
                    <a:lnL w="13970">
                      <a:solidFill>
                        <a:srgbClr val="969696"/>
                      </a:solidFill>
                      <a:prstDash val="solid"/>
                    </a:lnL>
                    <a:lnB w="13462">
                      <a:solidFill>
                        <a:srgbClr val="96969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6350">
                        <a:latin typeface="Chiller"/>
                        <a:cs typeface="Chiller"/>
                      </a:endParaRPr>
                    </a:p>
                  </a:txBody>
                  <a:tcPr marL="0" marR="0" marT="0" marB="0">
                    <a:lnT w="26416">
                      <a:solidFill>
                        <a:srgbClr val="969696"/>
                      </a:solidFill>
                      <a:prstDash val="solid"/>
                    </a:lnT>
                    <a:lnB w="13462">
                      <a:solidFill>
                        <a:srgbClr val="96969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6350">
                        <a:latin typeface="Chiller"/>
                        <a:cs typeface="Chiller"/>
                      </a:endParaRPr>
                    </a:p>
                  </a:txBody>
                  <a:tcPr marL="0" marR="0" marT="0" marB="0">
                    <a:lnR w="13970">
                      <a:solidFill>
                        <a:srgbClr val="969696"/>
                      </a:solidFill>
                      <a:prstDash val="solid"/>
                    </a:lnR>
                    <a:lnB w="13462">
                      <a:solidFill>
                        <a:srgbClr val="969696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5" name="object 5"/>
          <p:cNvSpPr txBox="1"/>
          <p:nvPr/>
        </p:nvSpPr>
        <p:spPr>
          <a:xfrm>
            <a:off x="2486151" y="4696206"/>
            <a:ext cx="3064510" cy="247840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algn="r">
              <a:lnSpc>
                <a:spcPct val="100000"/>
              </a:lnSpc>
            </a:pPr>
            <a:r>
              <a:rPr sz="5400" spc="-45" dirty="0">
                <a:solidFill>
                  <a:srgbClr val="C00000"/>
                </a:solidFill>
                <a:latin typeface="Showcard Gothic"/>
                <a:cs typeface="Showcard Gothic"/>
              </a:rPr>
              <a:t>H</a:t>
            </a:r>
            <a:endParaRPr sz="5400">
              <a:latin typeface="Showcard Gothic"/>
              <a:cs typeface="Showcard Gothic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045702" y="6582919"/>
            <a:ext cx="1689100" cy="54673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ts val="4305"/>
              </a:lnSpc>
            </a:pPr>
            <a:r>
              <a:rPr sz="36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VUS.</a:t>
            </a:r>
            <a:r>
              <a:rPr sz="3600" b="1" spc="-200" dirty="0">
                <a:solidFill>
                  <a:srgbClr val="C00000"/>
                </a:solidFill>
                <a:latin typeface="Times New Roman"/>
                <a:cs typeface="Times New Roman"/>
              </a:rPr>
              <a:t>1</a:t>
            </a:r>
            <a:r>
              <a:rPr sz="36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1e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08000" y="4417885"/>
            <a:ext cx="2781300" cy="30350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28180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338067" y="6246876"/>
            <a:ext cx="287274" cy="2910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675628" y="1433323"/>
            <a:ext cx="4427220" cy="45148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8055103" y="6973570"/>
            <a:ext cx="2793365" cy="22542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/>
            <a:r>
              <a:rPr sz="1400" b="1" i="1" spc="-10" dirty="0">
                <a:latin typeface="Times New Roman"/>
                <a:cs typeface="Times New Roman"/>
              </a:rPr>
              <a:t>Image</a:t>
            </a:r>
            <a:r>
              <a:rPr sz="1400" b="1" i="1" spc="5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Credit:</a:t>
            </a:r>
            <a:r>
              <a:rPr sz="1400" b="1" i="1" spc="5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Romaniroots.webs.com</a:t>
            </a:r>
            <a:endParaRPr sz="1400">
              <a:latin typeface="Times New Roman"/>
              <a:cs typeface="Times New Roman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>
            <p:extLst/>
          </p:nvPr>
        </p:nvGraphicFramePr>
        <p:xfrm>
          <a:off x="3225165" y="660019"/>
          <a:ext cx="8045450" cy="716394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450"/>
                <a:gridCol w="7956550"/>
                <a:gridCol w="44450"/>
              </a:tblGrid>
              <a:tr h="44576">
                <a:tc>
                  <a:txBody>
                    <a:bodyPr/>
                    <a:lstStyle/>
                    <a:p>
                      <a:endParaRPr sz="3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6670">
                      <a:solidFill>
                        <a:srgbClr val="969696"/>
                      </a:solidFill>
                      <a:prstDash val="solid"/>
                    </a:lnL>
                    <a:lnT w="14224">
                      <a:solidFill>
                        <a:srgbClr val="969696"/>
                      </a:solidFill>
                      <a:prstDash val="solid"/>
                    </a:lnT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endParaRPr sz="3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26670">
                      <a:solidFill>
                        <a:srgbClr val="969696"/>
                      </a:solidFill>
                      <a:prstDash val="solid"/>
                    </a:lnR>
                    <a:lnT w="26416">
                      <a:solidFill>
                        <a:srgbClr val="969696"/>
                      </a:solidFill>
                      <a:prstDash val="solid"/>
                    </a:lnT>
                    <a:lnB w="13462">
                      <a:solidFill>
                        <a:srgbClr val="969696"/>
                      </a:solidFill>
                      <a:prstDash val="solid"/>
                    </a:lnB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endParaRPr sz="3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6670">
                      <a:solidFill>
                        <a:srgbClr val="969696"/>
                      </a:solidFill>
                      <a:prstDash val="solid"/>
                    </a:lnL>
                    <a:lnR w="13970">
                      <a:solidFill>
                        <a:srgbClr val="969696"/>
                      </a:solidFill>
                      <a:prstDash val="solid"/>
                    </a:lnR>
                    <a:lnT w="14224">
                      <a:solidFill>
                        <a:srgbClr val="969696"/>
                      </a:solidFill>
                      <a:prstDash val="solid"/>
                    </a:lnT>
                  </a:tcPr>
                </a:tc>
              </a:tr>
              <a:tr h="6127623">
                <a:tc>
                  <a:txBody>
                    <a:bodyPr/>
                    <a:lstStyle/>
                    <a:p>
                      <a:endParaRPr sz="3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6670">
                      <a:solidFill>
                        <a:srgbClr val="969696"/>
                      </a:solidFill>
                      <a:prstDash val="solid"/>
                    </a:lnL>
                    <a:lnR w="13970">
                      <a:solidFill>
                        <a:srgbClr val="969696"/>
                      </a:solidFill>
                      <a:prstDash val="solid"/>
                    </a:ln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53340" marR="4680585" indent="0">
                        <a:lnSpc>
                          <a:spcPts val="4800"/>
                        </a:lnSpc>
                      </a:pPr>
                      <a:r>
                        <a:rPr sz="2800" dirty="0" smtClean="0">
                          <a:latin typeface="Cambria" panose="02040503050406030204" pitchFamily="18" charset="0"/>
                          <a:cs typeface="Chiller"/>
                        </a:rPr>
                        <a:t>Specific</a:t>
                      </a:r>
                      <a:r>
                        <a:rPr sz="2800" spc="-65" dirty="0" smtClean="0">
                          <a:latin typeface="Cambria" panose="02040503050406030204" pitchFamily="18" charset="0"/>
                          <a:cs typeface="Chiller"/>
                        </a:rPr>
                        <a:t> </a:t>
                      </a:r>
                      <a:r>
                        <a:rPr sz="2800" spc="0" dirty="0" smtClean="0">
                          <a:latin typeface="Cambria" panose="02040503050406030204" pitchFamily="18" charset="0"/>
                          <a:cs typeface="Chiller"/>
                        </a:rPr>
                        <a:t>groups,</a:t>
                      </a:r>
                      <a:r>
                        <a:rPr sz="2800" spc="-65" dirty="0" smtClean="0">
                          <a:latin typeface="Cambria" panose="02040503050406030204" pitchFamily="18" charset="0"/>
                          <a:cs typeface="Chiller"/>
                        </a:rPr>
                        <a:t> </a:t>
                      </a:r>
                      <a:r>
                        <a:rPr sz="2800" spc="0" dirty="0" smtClean="0">
                          <a:latin typeface="Cambria" panose="02040503050406030204" pitchFamily="18" charset="0"/>
                          <a:cs typeface="Chiller"/>
                        </a:rPr>
                        <a:t>often the</a:t>
                      </a:r>
                      <a:r>
                        <a:rPr sz="2800" spc="-55" dirty="0" smtClean="0">
                          <a:latin typeface="Cambria" panose="02040503050406030204" pitchFamily="18" charset="0"/>
                          <a:cs typeface="Chiller"/>
                        </a:rPr>
                        <a:t> </a:t>
                      </a:r>
                      <a:r>
                        <a:rPr sz="2800" spc="0" dirty="0" smtClean="0">
                          <a:latin typeface="Cambria" panose="02040503050406030204" pitchFamily="18" charset="0"/>
                          <a:cs typeface="Chiller"/>
                        </a:rPr>
                        <a:t>object</a:t>
                      </a:r>
                      <a:r>
                        <a:rPr sz="2800" spc="-60" dirty="0" smtClean="0">
                          <a:latin typeface="Cambria" panose="02040503050406030204" pitchFamily="18" charset="0"/>
                          <a:cs typeface="Chiller"/>
                        </a:rPr>
                        <a:t> </a:t>
                      </a:r>
                      <a:r>
                        <a:rPr sz="2800" spc="0" dirty="0" smtClean="0">
                          <a:latin typeface="Cambria" panose="02040503050406030204" pitchFamily="18" charset="0"/>
                          <a:cs typeface="Chiller"/>
                        </a:rPr>
                        <a:t>of</a:t>
                      </a:r>
                      <a:r>
                        <a:rPr sz="2800" spc="-60" dirty="0" smtClean="0">
                          <a:latin typeface="Cambria" panose="02040503050406030204" pitchFamily="18" charset="0"/>
                          <a:cs typeface="Chiller"/>
                        </a:rPr>
                        <a:t> </a:t>
                      </a:r>
                      <a:r>
                        <a:rPr sz="2800" spc="0" dirty="0" smtClean="0">
                          <a:latin typeface="Cambria" panose="02040503050406030204" pitchFamily="18" charset="0"/>
                          <a:cs typeface="Chiller"/>
                        </a:rPr>
                        <a:t>hatred and</a:t>
                      </a:r>
                      <a:r>
                        <a:rPr sz="2800" spc="-65" dirty="0" smtClean="0">
                          <a:latin typeface="Cambria" panose="02040503050406030204" pitchFamily="18" charset="0"/>
                          <a:cs typeface="Chiller"/>
                        </a:rPr>
                        <a:t> </a:t>
                      </a:r>
                      <a:r>
                        <a:rPr sz="2800" spc="0" dirty="0" smtClean="0">
                          <a:latin typeface="Cambria" panose="02040503050406030204" pitchFamily="18" charset="0"/>
                          <a:cs typeface="Chiller"/>
                        </a:rPr>
                        <a:t>prejudice,</a:t>
                      </a:r>
                      <a:r>
                        <a:rPr sz="2800" spc="-60" dirty="0" smtClean="0">
                          <a:latin typeface="Cambria" panose="02040503050406030204" pitchFamily="18" charset="0"/>
                          <a:cs typeface="Chiller"/>
                        </a:rPr>
                        <a:t> </a:t>
                      </a:r>
                      <a:r>
                        <a:rPr sz="2800" spc="0" dirty="0" smtClean="0">
                          <a:latin typeface="Cambria" panose="02040503050406030204" pitchFamily="18" charset="0"/>
                          <a:cs typeface="Chiller"/>
                        </a:rPr>
                        <a:t>face increased</a:t>
                      </a:r>
                      <a:r>
                        <a:rPr sz="2800" spc="-65" dirty="0" smtClean="0">
                          <a:latin typeface="Cambria" panose="02040503050406030204" pitchFamily="18" charset="0"/>
                          <a:cs typeface="Chiller"/>
                        </a:rPr>
                        <a:t> </a:t>
                      </a:r>
                      <a:r>
                        <a:rPr sz="2800" spc="0" dirty="0" smtClean="0">
                          <a:latin typeface="Cambria" panose="02040503050406030204" pitchFamily="18" charset="0"/>
                          <a:cs typeface="Chiller"/>
                        </a:rPr>
                        <a:t>risk</a:t>
                      </a:r>
                      <a:r>
                        <a:rPr sz="2800" spc="-65" dirty="0" smtClean="0">
                          <a:latin typeface="Cambria" panose="02040503050406030204" pitchFamily="18" charset="0"/>
                          <a:cs typeface="Chiller"/>
                        </a:rPr>
                        <a:t> </a:t>
                      </a:r>
                      <a:r>
                        <a:rPr sz="2800" spc="0" dirty="0" smtClean="0">
                          <a:latin typeface="Cambria" panose="02040503050406030204" pitchFamily="18" charset="0"/>
                          <a:cs typeface="Chiller"/>
                        </a:rPr>
                        <a:t>of discrimination</a:t>
                      </a:r>
                      <a:r>
                        <a:rPr sz="2800" spc="-70" dirty="0" smtClean="0">
                          <a:latin typeface="Cambria" panose="02040503050406030204" pitchFamily="18" charset="0"/>
                          <a:cs typeface="Chiller"/>
                        </a:rPr>
                        <a:t> </a:t>
                      </a:r>
                      <a:r>
                        <a:rPr sz="2800" spc="0" dirty="0" smtClean="0">
                          <a:latin typeface="Cambria" panose="02040503050406030204" pitchFamily="18" charset="0"/>
                          <a:cs typeface="Chiller"/>
                        </a:rPr>
                        <a:t>during wartime.</a:t>
                      </a:r>
                      <a:endParaRPr sz="2800" dirty="0">
                        <a:latin typeface="Cambria" panose="02040503050406030204" pitchFamily="18" charset="0"/>
                        <a:cs typeface="Chiller"/>
                      </a:endParaRPr>
                    </a:p>
                    <a:p>
                      <a:pPr>
                        <a:lnSpc>
                          <a:spcPts val="1000"/>
                        </a:lnSpc>
                      </a:pPr>
                      <a:endParaRPr sz="1000" dirty="0"/>
                    </a:p>
                    <a:p>
                      <a:pPr>
                        <a:lnSpc>
                          <a:spcPts val="1000"/>
                        </a:lnSpc>
                      </a:pPr>
                      <a:endParaRPr sz="1000" dirty="0"/>
                    </a:p>
                    <a:p>
                      <a:pPr>
                        <a:lnSpc>
                          <a:spcPts val="1000"/>
                        </a:lnSpc>
                      </a:pPr>
                      <a:endParaRPr sz="1000" dirty="0"/>
                    </a:p>
                    <a:p>
                      <a:pPr>
                        <a:lnSpc>
                          <a:spcPts val="1000"/>
                        </a:lnSpc>
                      </a:pPr>
                      <a:endParaRPr sz="1000" dirty="0"/>
                    </a:p>
                    <a:p>
                      <a:pPr>
                        <a:lnSpc>
                          <a:spcPts val="1000"/>
                        </a:lnSpc>
                      </a:pPr>
                      <a:endParaRPr sz="1000" dirty="0"/>
                    </a:p>
                    <a:p>
                      <a:pPr>
                        <a:lnSpc>
                          <a:spcPts val="1000"/>
                        </a:lnSpc>
                      </a:pPr>
                      <a:endParaRPr sz="1000" dirty="0"/>
                    </a:p>
                    <a:p>
                      <a:pPr>
                        <a:lnSpc>
                          <a:spcPts val="1000"/>
                        </a:lnSpc>
                      </a:pPr>
                      <a:endParaRPr sz="1000" dirty="0"/>
                    </a:p>
                    <a:p>
                      <a:pPr>
                        <a:lnSpc>
                          <a:spcPts val="1000"/>
                        </a:lnSpc>
                      </a:pPr>
                      <a:endParaRPr sz="1000" dirty="0"/>
                    </a:p>
                    <a:p>
                      <a:pPr>
                        <a:lnSpc>
                          <a:spcPts val="1000"/>
                        </a:lnSpc>
                      </a:pPr>
                      <a:endParaRPr sz="1000" dirty="0"/>
                    </a:p>
                    <a:p>
                      <a:pPr>
                        <a:lnSpc>
                          <a:spcPts val="1000"/>
                        </a:lnSpc>
                      </a:pPr>
                      <a:endParaRPr sz="1000" dirty="0"/>
                    </a:p>
                    <a:p>
                      <a:pPr>
                        <a:lnSpc>
                          <a:spcPts val="1000"/>
                        </a:lnSpc>
                      </a:pPr>
                      <a:endParaRPr sz="1000" dirty="0"/>
                    </a:p>
                    <a:p>
                      <a:pPr>
                        <a:lnSpc>
                          <a:spcPts val="1200"/>
                        </a:lnSpc>
                        <a:spcBef>
                          <a:spcPts val="55"/>
                        </a:spcBef>
                      </a:pPr>
                      <a:endParaRPr sz="1200" dirty="0"/>
                    </a:p>
                    <a:p>
                      <a:pPr marL="396240">
                        <a:lnSpc>
                          <a:spcPct val="100000"/>
                        </a:lnSpc>
                      </a:pPr>
                      <a:r>
                        <a:rPr sz="3200" dirty="0" smtClean="0">
                          <a:latin typeface="Juice ITC"/>
                          <a:cs typeface="Juice ITC"/>
                        </a:rPr>
                        <a:t>What</a:t>
                      </a:r>
                      <a:r>
                        <a:rPr sz="3200" spc="5" dirty="0" smtClean="0">
                          <a:latin typeface="Juice ITC"/>
                          <a:cs typeface="Juice ITC"/>
                        </a:rPr>
                        <a:t> </a:t>
                      </a:r>
                      <a:r>
                        <a:rPr sz="3200" spc="0" dirty="0" smtClean="0">
                          <a:latin typeface="Juice ITC"/>
                          <a:cs typeface="Juice ITC"/>
                        </a:rPr>
                        <a:t>was</a:t>
                      </a:r>
                      <a:r>
                        <a:rPr sz="3200" spc="-10" dirty="0" smtClean="0">
                          <a:latin typeface="Juice ITC"/>
                          <a:cs typeface="Juice ITC"/>
                        </a:rPr>
                        <a:t> </a:t>
                      </a:r>
                      <a:r>
                        <a:rPr sz="3200" spc="0" dirty="0" smtClean="0">
                          <a:latin typeface="Juice ITC"/>
                          <a:cs typeface="Juice ITC"/>
                        </a:rPr>
                        <a:t>the</a:t>
                      </a:r>
                      <a:r>
                        <a:rPr sz="3200" spc="-10" dirty="0" smtClean="0">
                          <a:latin typeface="Juice ITC"/>
                          <a:cs typeface="Juice ITC"/>
                        </a:rPr>
                        <a:t> </a:t>
                      </a:r>
                      <a:r>
                        <a:rPr sz="3200" spc="0" dirty="0" smtClean="0">
                          <a:latin typeface="Juice ITC"/>
                          <a:cs typeface="Juice ITC"/>
                        </a:rPr>
                        <a:t>Holocaust</a:t>
                      </a:r>
                      <a:r>
                        <a:rPr sz="3200" spc="-15" dirty="0" smtClean="0">
                          <a:latin typeface="Juice ITC"/>
                          <a:cs typeface="Juice ITC"/>
                        </a:rPr>
                        <a:t> </a:t>
                      </a:r>
                      <a:r>
                        <a:rPr sz="3200" spc="0" dirty="0" smtClean="0">
                          <a:latin typeface="Juice ITC"/>
                          <a:cs typeface="Juice ITC"/>
                        </a:rPr>
                        <a:t>and</a:t>
                      </a:r>
                      <a:r>
                        <a:rPr sz="3200" spc="10" dirty="0" smtClean="0">
                          <a:latin typeface="Juice ITC"/>
                          <a:cs typeface="Juice ITC"/>
                        </a:rPr>
                        <a:t> </a:t>
                      </a:r>
                      <a:r>
                        <a:rPr sz="3200" spc="0" dirty="0" smtClean="0">
                          <a:latin typeface="Juice ITC"/>
                          <a:cs typeface="Juice ITC"/>
                        </a:rPr>
                        <a:t>who</a:t>
                      </a:r>
                      <a:r>
                        <a:rPr sz="3200" spc="-10" dirty="0" smtClean="0">
                          <a:latin typeface="Juice ITC"/>
                          <a:cs typeface="Juice ITC"/>
                        </a:rPr>
                        <a:t> </a:t>
                      </a:r>
                      <a:r>
                        <a:rPr sz="3200" spc="0" dirty="0" smtClean="0">
                          <a:latin typeface="Juice ITC"/>
                          <a:cs typeface="Juice ITC"/>
                        </a:rPr>
                        <a:t>were</a:t>
                      </a:r>
                      <a:r>
                        <a:rPr sz="3200" spc="-15" dirty="0" smtClean="0">
                          <a:latin typeface="Juice ITC"/>
                          <a:cs typeface="Juice ITC"/>
                        </a:rPr>
                        <a:t> </a:t>
                      </a:r>
                      <a:r>
                        <a:rPr sz="3200" spc="0" dirty="0" smtClean="0">
                          <a:latin typeface="Juice ITC"/>
                          <a:cs typeface="Juice ITC"/>
                        </a:rPr>
                        <a:t>its</a:t>
                      </a:r>
                      <a:r>
                        <a:rPr sz="3200" spc="-15" dirty="0" smtClean="0">
                          <a:latin typeface="Juice ITC"/>
                          <a:cs typeface="Juice ITC"/>
                        </a:rPr>
                        <a:t> </a:t>
                      </a:r>
                      <a:r>
                        <a:rPr sz="3200" spc="0" dirty="0" smtClean="0">
                          <a:latin typeface="Juice ITC"/>
                          <a:cs typeface="Juice ITC"/>
                        </a:rPr>
                        <a:t>victims?</a:t>
                      </a:r>
                      <a:endParaRPr sz="3200" dirty="0">
                        <a:latin typeface="Juice ITC"/>
                        <a:cs typeface="Juice ITC"/>
                      </a:endParaRPr>
                    </a:p>
                  </a:txBody>
                  <a:tcPr marL="0" marR="0" marT="0" marB="0">
                    <a:lnL w="13970">
                      <a:solidFill>
                        <a:srgbClr val="969696"/>
                      </a:solidFill>
                      <a:prstDash val="solid"/>
                    </a:lnL>
                    <a:lnR w="26670">
                      <a:solidFill>
                        <a:srgbClr val="969696"/>
                      </a:solidFill>
                      <a:prstDash val="solid"/>
                    </a:lnR>
                    <a:lnT w="13462">
                      <a:solidFill>
                        <a:srgbClr val="969696"/>
                      </a:solidFill>
                      <a:prstDash val="solid"/>
                    </a:lnT>
                    <a:lnB w="26416">
                      <a:solidFill>
                        <a:srgbClr val="969696"/>
                      </a:solidFill>
                      <a:prstDash val="solid"/>
                    </a:lnB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endParaRPr sz="3200">
                        <a:latin typeface="Juice ITC"/>
                        <a:cs typeface="Juice ITC"/>
                      </a:endParaRPr>
                    </a:p>
                  </a:txBody>
                  <a:tcPr marL="0" marR="0" marT="0" marB="0">
                    <a:lnL w="26670">
                      <a:solidFill>
                        <a:srgbClr val="969696"/>
                      </a:solidFill>
                      <a:prstDash val="solid"/>
                    </a:lnL>
                    <a:lnR w="13970">
                      <a:solidFill>
                        <a:srgbClr val="969696"/>
                      </a:solidFill>
                      <a:prstDash val="solid"/>
                    </a:lnR>
                  </a:tcPr>
                </a:tc>
              </a:tr>
              <a:tr h="44576">
                <a:tc>
                  <a:txBody>
                    <a:bodyPr/>
                    <a:lstStyle/>
                    <a:p>
                      <a:endParaRPr sz="3200">
                        <a:latin typeface="Juice ITC"/>
                        <a:cs typeface="Juice ITC"/>
                      </a:endParaRPr>
                    </a:p>
                  </a:txBody>
                  <a:tcPr marL="0" marR="0" marT="0" marB="0">
                    <a:lnL w="13970">
                      <a:solidFill>
                        <a:srgbClr val="969696"/>
                      </a:solidFill>
                      <a:prstDash val="solid"/>
                    </a:lnL>
                    <a:lnB w="13462">
                      <a:solidFill>
                        <a:srgbClr val="96969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200">
                        <a:latin typeface="Juice ITC"/>
                        <a:cs typeface="Juice ITC"/>
                      </a:endParaRPr>
                    </a:p>
                  </a:txBody>
                  <a:tcPr marL="0" marR="0" marT="0" marB="0">
                    <a:lnT w="26416">
                      <a:solidFill>
                        <a:srgbClr val="969696"/>
                      </a:solidFill>
                      <a:prstDash val="solid"/>
                    </a:lnT>
                    <a:lnB w="13462">
                      <a:solidFill>
                        <a:srgbClr val="96969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200" dirty="0">
                        <a:latin typeface="Juice ITC"/>
                        <a:cs typeface="Juice ITC"/>
                      </a:endParaRPr>
                    </a:p>
                  </a:txBody>
                  <a:tcPr marL="0" marR="0" marT="0" marB="0">
                    <a:lnR w="13970">
                      <a:solidFill>
                        <a:srgbClr val="969696"/>
                      </a:solidFill>
                      <a:prstDash val="solid"/>
                    </a:lnR>
                    <a:lnB w="13462">
                      <a:solidFill>
                        <a:srgbClr val="969696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81843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22946" y="1022604"/>
            <a:ext cx="9591864" cy="73222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4650" spc="-95" dirty="0">
                <a:latin typeface="Juice ITC"/>
                <a:cs typeface="Juice ITC"/>
              </a:rPr>
              <a:t>Terms</a:t>
            </a:r>
            <a:r>
              <a:rPr sz="4650" spc="-50" dirty="0">
                <a:latin typeface="Juice ITC"/>
                <a:cs typeface="Juice ITC"/>
              </a:rPr>
              <a:t> </a:t>
            </a:r>
            <a:r>
              <a:rPr sz="4650" spc="-85" dirty="0">
                <a:latin typeface="Juice ITC"/>
                <a:cs typeface="Juice ITC"/>
              </a:rPr>
              <a:t>to</a:t>
            </a:r>
            <a:r>
              <a:rPr sz="4650" spc="-50" dirty="0">
                <a:latin typeface="Juice ITC"/>
                <a:cs typeface="Juice ITC"/>
              </a:rPr>
              <a:t> </a:t>
            </a:r>
            <a:r>
              <a:rPr sz="4650" spc="-105" dirty="0">
                <a:latin typeface="Juice ITC"/>
                <a:cs typeface="Juice ITC"/>
              </a:rPr>
              <a:t>know</a:t>
            </a:r>
            <a:endParaRPr sz="4650" dirty="0">
              <a:latin typeface="Juice ITC"/>
              <a:cs typeface="Juice ITC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110590" y="1775015"/>
            <a:ext cx="5188354" cy="280352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>
              <a:lnSpc>
                <a:spcPts val="3020"/>
              </a:lnSpc>
            </a:pPr>
            <a:r>
              <a:rPr sz="2800" u="sng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Holocaust</a:t>
            </a:r>
            <a:r>
              <a:rPr sz="280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:</a:t>
            </a:r>
            <a:r>
              <a:rPr sz="2800" spc="-2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 </a:t>
            </a:r>
            <a:r>
              <a:rPr sz="280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the</a:t>
            </a:r>
            <a:r>
              <a:rPr sz="2800" spc="1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 </a:t>
            </a:r>
            <a:r>
              <a:rPr sz="280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murder</a:t>
            </a:r>
            <a:r>
              <a:rPr sz="2800" spc="1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 </a:t>
            </a:r>
            <a:r>
              <a:rPr sz="280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of</a:t>
            </a:r>
            <a:r>
              <a:rPr sz="2800" spc="-5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 </a:t>
            </a:r>
            <a:r>
              <a:rPr sz="280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11 million people in Europe under Hitler</a:t>
            </a:r>
            <a:r>
              <a:rPr sz="2800" spc="5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 </a:t>
            </a:r>
            <a:r>
              <a:rPr sz="280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(6</a:t>
            </a:r>
            <a:r>
              <a:rPr sz="2800" spc="5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 </a:t>
            </a:r>
            <a:r>
              <a:rPr sz="280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million</a:t>
            </a:r>
            <a:r>
              <a:rPr sz="2800" spc="-1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 </a:t>
            </a:r>
            <a:r>
              <a:rPr sz="280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were</a:t>
            </a:r>
            <a:r>
              <a:rPr sz="2800" spc="1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 </a:t>
            </a:r>
            <a:r>
              <a:rPr sz="280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Jews)</a:t>
            </a:r>
          </a:p>
          <a:p>
            <a:pPr>
              <a:lnSpc>
                <a:spcPts val="650"/>
              </a:lnSpc>
              <a:spcBef>
                <a:spcPts val="26"/>
              </a:spcBef>
            </a:pPr>
            <a:endParaRPr sz="650" dirty="0"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pPr marL="12700" marR="85725">
              <a:lnSpc>
                <a:spcPts val="3020"/>
              </a:lnSpc>
            </a:pPr>
            <a:r>
              <a:rPr sz="2800" u="sng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Genocid</a:t>
            </a:r>
            <a:r>
              <a:rPr sz="2800" u="sng" spc="5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e</a:t>
            </a:r>
            <a:r>
              <a:rPr sz="280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:</a:t>
            </a:r>
            <a:r>
              <a:rPr sz="2800" spc="-2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 </a:t>
            </a:r>
            <a:r>
              <a:rPr sz="280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The</a:t>
            </a:r>
            <a:r>
              <a:rPr sz="2800" spc="1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 </a:t>
            </a:r>
            <a:r>
              <a:rPr sz="280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systematic</a:t>
            </a:r>
            <a:r>
              <a:rPr sz="2800" spc="5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 </a:t>
            </a:r>
            <a:r>
              <a:rPr sz="280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and purposeful</a:t>
            </a:r>
            <a:r>
              <a:rPr sz="2800" spc="5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 </a:t>
            </a:r>
            <a:r>
              <a:rPr sz="280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destruction</a:t>
            </a:r>
            <a:r>
              <a:rPr sz="2800" spc="5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 </a:t>
            </a:r>
            <a:r>
              <a:rPr sz="280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of</a:t>
            </a:r>
            <a:r>
              <a:rPr sz="2800" spc="5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 </a:t>
            </a:r>
            <a:r>
              <a:rPr sz="280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a racial,</a:t>
            </a:r>
            <a:r>
              <a:rPr sz="2800" spc="-5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 </a:t>
            </a:r>
            <a:r>
              <a:rPr sz="280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political,</a:t>
            </a:r>
            <a:r>
              <a:rPr sz="2800" spc="-5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 </a:t>
            </a:r>
            <a:r>
              <a:rPr sz="280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religious, or cultural</a:t>
            </a:r>
            <a:r>
              <a:rPr sz="2800" spc="1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 </a:t>
            </a:r>
            <a:r>
              <a:rPr sz="280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group</a:t>
            </a:r>
          </a:p>
        </p:txBody>
      </p:sp>
      <p:sp>
        <p:nvSpPr>
          <p:cNvPr id="8" name="object 8"/>
          <p:cNvSpPr/>
          <p:nvPr/>
        </p:nvSpPr>
        <p:spPr>
          <a:xfrm>
            <a:off x="7294168" y="1778507"/>
            <a:ext cx="254712" cy="2583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294168" y="3016758"/>
            <a:ext cx="254712" cy="2590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7546519" y="1697228"/>
            <a:ext cx="4772481" cy="280352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540385">
              <a:lnSpc>
                <a:spcPts val="3020"/>
              </a:lnSpc>
            </a:pPr>
            <a:r>
              <a:rPr sz="2800" u="heavy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Final</a:t>
            </a:r>
            <a:r>
              <a:rPr sz="2800" u="heavy" spc="-3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 </a:t>
            </a:r>
            <a:r>
              <a:rPr sz="2800" u="heavy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Solution:</a:t>
            </a:r>
            <a:r>
              <a:rPr sz="2800" spc="-2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 </a:t>
            </a:r>
            <a:r>
              <a:rPr sz="2800" spc="-5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Germany’s </a:t>
            </a:r>
            <a:r>
              <a:rPr sz="280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decision to exterminate</a:t>
            </a:r>
            <a:r>
              <a:rPr sz="2800" spc="5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 </a:t>
            </a:r>
            <a:r>
              <a:rPr sz="280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all Jews</a:t>
            </a:r>
          </a:p>
          <a:p>
            <a:pPr>
              <a:lnSpc>
                <a:spcPts val="650"/>
              </a:lnSpc>
              <a:spcBef>
                <a:spcPts val="26"/>
              </a:spcBef>
            </a:pPr>
            <a:endParaRPr sz="650" dirty="0"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pPr marL="12700" marR="12700">
              <a:lnSpc>
                <a:spcPts val="3020"/>
              </a:lnSpc>
            </a:pPr>
            <a:r>
              <a:rPr sz="2800" u="heavy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Concentration</a:t>
            </a:r>
            <a:r>
              <a:rPr sz="2800" u="heavy" spc="-25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 </a:t>
            </a:r>
            <a:r>
              <a:rPr sz="2800" u="heavy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Camp:</a:t>
            </a:r>
            <a:r>
              <a:rPr sz="2800" spc="-2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 </a:t>
            </a:r>
            <a:r>
              <a:rPr sz="280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the</a:t>
            </a:r>
            <a:r>
              <a:rPr sz="2800" spc="1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 </a:t>
            </a:r>
            <a:r>
              <a:rPr sz="280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many locations</a:t>
            </a:r>
            <a:r>
              <a:rPr sz="2800" spc="5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 </a:t>
            </a:r>
            <a:r>
              <a:rPr sz="280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around</a:t>
            </a:r>
            <a:r>
              <a:rPr sz="2800" spc="5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 </a:t>
            </a:r>
            <a:r>
              <a:rPr sz="280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Europe</a:t>
            </a:r>
            <a:r>
              <a:rPr sz="2800" spc="5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 </a:t>
            </a:r>
            <a:r>
              <a:rPr sz="280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where people were</a:t>
            </a:r>
            <a:r>
              <a:rPr sz="2800" spc="5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 </a:t>
            </a:r>
            <a:r>
              <a:rPr sz="280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forced to work and then</a:t>
            </a:r>
            <a:r>
              <a:rPr sz="2800" spc="15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 </a:t>
            </a:r>
            <a:r>
              <a:rPr sz="280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exterminated</a:t>
            </a:r>
          </a:p>
        </p:txBody>
      </p:sp>
      <p:sp>
        <p:nvSpPr>
          <p:cNvPr id="11" name="object 11"/>
          <p:cNvSpPr/>
          <p:nvPr/>
        </p:nvSpPr>
        <p:spPr>
          <a:xfrm>
            <a:off x="1041400" y="4520943"/>
            <a:ext cx="12192000" cy="281863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99828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</TotalTime>
  <Words>660</Words>
  <Application>Microsoft Office PowerPoint</Application>
  <PresentationFormat>Custom</PresentationFormat>
  <Paragraphs>85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32" baseType="lpstr">
      <vt:lpstr>Adobe Devanagari</vt:lpstr>
      <vt:lpstr>Algerian</vt:lpstr>
      <vt:lpstr>Arial</vt:lpstr>
      <vt:lpstr>Arial Black</vt:lpstr>
      <vt:lpstr>Calibri</vt:lpstr>
      <vt:lpstr>Cambria</vt:lpstr>
      <vt:lpstr>Chiller</vt:lpstr>
      <vt:lpstr>Comic Sans MS</vt:lpstr>
      <vt:lpstr>Cooper Black</vt:lpstr>
      <vt:lpstr>High Tower Text</vt:lpstr>
      <vt:lpstr>Hobo Std</vt:lpstr>
      <vt:lpstr>Juice ITC</vt:lpstr>
      <vt:lpstr>MaestroTimes</vt:lpstr>
      <vt:lpstr>Matura MT Script Capitals</vt:lpstr>
      <vt:lpstr>Rockwell Extra Bold</vt:lpstr>
      <vt:lpstr>Showcard Gothic</vt:lpstr>
      <vt:lpstr>Times New Roman</vt:lpstr>
      <vt:lpstr>Office Theme</vt:lpstr>
      <vt:lpstr>PowerPoint Presentation</vt:lpstr>
      <vt:lpstr>PowerPoint Presentation</vt:lpstr>
      <vt:lpstr>PowerPoint Presentation</vt:lpstr>
      <vt:lpstr>The treatment of prisoners in the</vt:lpstr>
      <vt:lpstr>PowerPoint Presentation</vt:lpstr>
      <vt:lpstr>PowerPoint Presentation</vt:lpstr>
      <vt:lpstr>PowerPoint Presentation</vt:lpstr>
      <vt:lpstr>PowerPoint Presentation</vt:lpstr>
      <vt:lpstr>Terms to know</vt:lpstr>
      <vt:lpstr>Affected groups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C. Rumans (rcrumans)</dc:creator>
  <cp:lastModifiedBy>Robert C. Rumans (rcrumans)</cp:lastModifiedBy>
  <cp:revision>2</cp:revision>
  <dcterms:created xsi:type="dcterms:W3CDTF">2015-01-08T11:51:26Z</dcterms:created>
  <dcterms:modified xsi:type="dcterms:W3CDTF">2016-04-04T04:14:45Z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2010-08-27T00:00:00Z</vt:filetime>
  </property>
  <property fmtid="{D5CDD505-2E9C-101B-9397-08002B2CF9AE}" pid="3" name="LastSaved">
    <vt:filetime>2015-01-08T00:00:00Z</vt:filetime>
  </property>
</Properties>
</file>