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4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5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2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3CA2A-8AE3-42DC-9B97-F91E6EFBDB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EAE-2FF7-43FB-9B50-422716E50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The Bureaucracy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Branch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9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Plum Book Critics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1410928"/>
            <a:ext cx="2873595" cy="42969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b="1" dirty="0" smtClean="0"/>
              <a:t>Creates leadership of “in and outers.”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Top leaders serve for brief periods of time.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Results in a “government of strangers.”</a:t>
            </a:r>
          </a:p>
          <a:p>
            <a:r>
              <a:rPr lang="en-US" sz="2400" b="1" dirty="0"/>
              <a:t>  </a:t>
            </a:r>
            <a:r>
              <a:rPr lang="en-US" sz="2400" b="1" dirty="0" smtClean="0"/>
              <a:t>    - Temporary leaders never know their subordinates. 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Cabinet Departments </a:t>
            </a:r>
            <a:endParaRPr lang="en-US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000" b="1" dirty="0" smtClean="0"/>
              <a:t>Headed by a Secretary chosen by the President, confirmed by the Senate. </a:t>
            </a:r>
          </a:p>
          <a:p>
            <a:r>
              <a:rPr lang="en-US" sz="2000" b="1" dirty="0" smtClean="0"/>
              <a:t>Each </a:t>
            </a:r>
            <a:r>
              <a:rPr lang="en-US" sz="2000" b="1" dirty="0" err="1" smtClean="0"/>
              <a:t>Secretaty</a:t>
            </a:r>
            <a:r>
              <a:rPr lang="en-US" sz="2000" b="1" dirty="0" smtClean="0"/>
              <a:t> serves on the Cabinet. </a:t>
            </a:r>
          </a:p>
          <a:p>
            <a:r>
              <a:rPr lang="en-US" sz="2000" b="1" dirty="0" smtClean="0"/>
              <a:t>Manages specific policy areas.</a:t>
            </a:r>
          </a:p>
          <a:p>
            <a:r>
              <a:rPr lang="en-US" sz="2000" b="1" dirty="0" smtClean="0"/>
              <a:t>Each has its own budget and staffing.</a:t>
            </a:r>
          </a:p>
          <a:p>
            <a:r>
              <a:rPr lang="en-US" sz="2000" b="1" dirty="0" smtClean="0"/>
              <a:t>Examples: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Department of Defense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Department of Health &amp; Human Services</a:t>
            </a:r>
            <a:endParaRPr lang="en-US" sz="2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732" y="1382664"/>
            <a:ext cx="4092942" cy="4092942"/>
          </a:xfrm>
        </p:spPr>
      </p:pic>
    </p:spTree>
    <p:extLst>
      <p:ext uri="{BB962C8B-B14F-4D97-AF65-F5344CB8AC3E}">
        <p14:creationId xmlns:p14="http://schemas.microsoft.com/office/powerpoint/2010/main" val="150756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Independent Regulatory </a:t>
            </a:r>
            <a:r>
              <a:rPr lang="en-US" sz="2800" b="1" u="sng" dirty="0" smtClean="0"/>
              <a:t>Commissions </a:t>
            </a:r>
            <a:endParaRPr lang="en-US" sz="2800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373" y="1555749"/>
            <a:ext cx="4028758" cy="40287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400" b="1" dirty="0" smtClean="0"/>
              <a:t>Responsible for some segment of the economy.</a:t>
            </a:r>
          </a:p>
          <a:p>
            <a:r>
              <a:rPr lang="en-US" sz="2400" b="1" dirty="0" smtClean="0"/>
              <a:t>Makes and enforces rules to protect public interest. </a:t>
            </a:r>
          </a:p>
          <a:p>
            <a:r>
              <a:rPr lang="en-US" sz="2400" b="1" dirty="0" smtClean="0"/>
              <a:t>Judges disputes over these rules. </a:t>
            </a:r>
          </a:p>
          <a:p>
            <a:r>
              <a:rPr lang="en-US" sz="2400" b="1" dirty="0" smtClean="0"/>
              <a:t>“Alphabet Soup” of government – agencies are often referred to by their abbreviations.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FRB – Federal Reserve Board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NLRB – National Labor Relations Board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FCC – Federal Communications Commission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337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Government </a:t>
            </a:r>
            <a:r>
              <a:rPr lang="en-US" b="1" u="sng" dirty="0" smtClean="0"/>
              <a:t>Corporations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89" y="987425"/>
            <a:ext cx="4618397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2600" b="1" dirty="0" smtClean="0"/>
              <a:t>Essentially private companies (no stock).</a:t>
            </a:r>
          </a:p>
          <a:p>
            <a:r>
              <a:rPr lang="en-US" sz="2600" b="1" dirty="0" smtClean="0"/>
              <a:t>Provide services that could be handled by the private sector.</a:t>
            </a:r>
          </a:p>
          <a:p>
            <a:r>
              <a:rPr lang="en-US" sz="2600" b="1" dirty="0" smtClean="0"/>
              <a:t>Charge the government for their services.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 - cheaper rates than consumers would pay</a:t>
            </a:r>
          </a:p>
          <a:p>
            <a:r>
              <a:rPr lang="en-US" sz="2600" b="1" dirty="0" smtClean="0"/>
              <a:t>Tennessee Valley Authority (TVA)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- provides inexpensive electricity</a:t>
            </a:r>
          </a:p>
          <a:p>
            <a:r>
              <a:rPr lang="en-US" sz="2600" b="1" dirty="0" smtClean="0"/>
              <a:t>Comsat – rents timeshare on NASA satellites.</a:t>
            </a:r>
          </a:p>
          <a:p>
            <a:r>
              <a:rPr lang="en-US" sz="2600" b="1" dirty="0" smtClean="0"/>
              <a:t>US Postal Service – formerly a cabinet department.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637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Implementing Policy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375" y="1047750"/>
            <a:ext cx="3171825" cy="47529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sz="2400" b="1" dirty="0" smtClean="0"/>
              <a:t>Translating the goals and objectives of a policy into an operating, ongoing program. </a:t>
            </a:r>
          </a:p>
          <a:p>
            <a:r>
              <a:rPr lang="en-US" sz="2400" b="1" dirty="0" smtClean="0"/>
              <a:t>Involves one or more of the following: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creation of a new agency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assigning a new responsibility to an existing agency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- establishing operational rules and guidelines.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- coordination of resources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799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Difficult Task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866" y="1570385"/>
            <a:ext cx="4496844" cy="37077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400" b="1" dirty="0" smtClean="0"/>
              <a:t>Lack of clarity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- legislation carries broad goals, narrow instructions </a:t>
            </a:r>
          </a:p>
          <a:p>
            <a:r>
              <a:rPr lang="en-US" sz="2400" b="1" dirty="0" smtClean="0"/>
              <a:t>Example: Title IX </a:t>
            </a:r>
          </a:p>
          <a:p>
            <a:r>
              <a:rPr lang="en-US" sz="2400" b="1" dirty="0" smtClean="0"/>
              <a:t> - intended to prevent gender discrimination in education. 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Athletic supporters lobbied to extend the act to women’s athletics.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- The result changed the landscape of college athletics.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08129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Difficult Task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75" y="987425"/>
            <a:ext cx="4158826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Lack of resources</a:t>
            </a:r>
          </a:p>
          <a:p>
            <a:r>
              <a:rPr lang="en-US" sz="2400" b="1" dirty="0" smtClean="0"/>
              <a:t>Standard Operating Procedures – essential to streamline operations.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- often results in “red tape” that must be overcome to get things accomplished.  Things move slowly.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065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Difficult Task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1" y="1755311"/>
            <a:ext cx="3818768" cy="381876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Administrative Discretion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agencies realize great autonomy when rules do not clearly apply to a situation.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effectiveness of which fluctuates among agencies.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How much autonomy do we want to afford the IRS? 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9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Max Weber’s Definition: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sz="3600" dirty="0" smtClean="0"/>
              <a:t>“A hierarchical authority structure that uses task specialization, operates on the merit principle and behaves with impersonality to govern modern states.”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53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Do They Do?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933" y="1448007"/>
            <a:ext cx="6172200" cy="465584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b="1" dirty="0" smtClean="0"/>
              <a:t>Provide essential public services.</a:t>
            </a:r>
          </a:p>
          <a:p>
            <a:r>
              <a:rPr lang="en-US" sz="2000" b="1" dirty="0" smtClean="0"/>
              <a:t>Possess expertise in their particular capacity.</a:t>
            </a:r>
          </a:p>
          <a:p>
            <a:r>
              <a:rPr lang="en-US" sz="2000" b="1" dirty="0" smtClean="0"/>
              <a:t>Partners with both Congress and the President in policy decisions. </a:t>
            </a:r>
          </a:p>
          <a:p>
            <a:r>
              <a:rPr lang="en-US" sz="2000" b="1" dirty="0" smtClean="0"/>
              <a:t>Have discretion in carrying out policy. </a:t>
            </a:r>
          </a:p>
          <a:p>
            <a:r>
              <a:rPr lang="en-US" sz="2000" b="1" dirty="0" smtClean="0"/>
              <a:t>Draw the attention of both congressional committees and interest groups.  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8824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Is This A 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Branch?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903" y="1403031"/>
            <a:ext cx="5607507" cy="42002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Created by Congress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Establishes their budgets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Creates the policies they administer. </a:t>
            </a:r>
          </a:p>
          <a:p>
            <a:endParaRPr lang="en-US" sz="2000" b="1" dirty="0"/>
          </a:p>
          <a:p>
            <a:r>
              <a:rPr lang="en-US" sz="2000" b="1" dirty="0" smtClean="0"/>
              <a:t>Answer to the President </a:t>
            </a:r>
          </a:p>
          <a:p>
            <a:r>
              <a:rPr lang="en-US" sz="2000" b="1" dirty="0" smtClean="0"/>
              <a:t>     - Heads of all agencies are appointed by the President.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Additional positions are appointed. 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3574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Is This A 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Branch?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213" y="1588950"/>
            <a:ext cx="5124206" cy="349666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Two Schools of Thought …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Constantly seeking to expand their responsibilities and budget allowances.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Working hard to complete impossible missions assigned to it with little assistance from elected officials.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69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Bureaucrats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507" y="1706167"/>
            <a:ext cx="5757130" cy="38927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400" b="1" dirty="0" smtClean="0"/>
              <a:t>Much more diverse labor force than our elected officials. </a:t>
            </a:r>
          </a:p>
          <a:p>
            <a:r>
              <a:rPr lang="en-US" sz="2400" b="1" dirty="0" smtClean="0"/>
              <a:t>Staffed by a non-partisan system.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Not a revolving door of individuals with allegiances to the party in power.  </a:t>
            </a:r>
          </a:p>
          <a:p>
            <a:r>
              <a:rPr lang="en-US" sz="2400" b="1" dirty="0" smtClean="0"/>
              <a:t>Once filled by the spoils system, positions now go to the most qualified.  </a:t>
            </a:r>
            <a:endParaRPr lang="en-US" sz="2400" b="1" dirty="0"/>
          </a:p>
          <a:p>
            <a:endParaRPr lang="en-US" sz="2400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Bureaucrats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115" y="1428826"/>
            <a:ext cx="3461233" cy="45947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Pendleton Civil Service Act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created a </a:t>
            </a:r>
            <a:r>
              <a:rPr lang="en-US" sz="2400" b="1" i="1" dirty="0" smtClean="0"/>
              <a:t>civil service </a:t>
            </a:r>
            <a:r>
              <a:rPr lang="en-US" sz="2400" b="1" dirty="0" smtClean="0"/>
              <a:t>to ensure </a:t>
            </a:r>
            <a:r>
              <a:rPr lang="en-US" sz="2400" b="1" dirty="0" err="1" smtClean="0"/>
              <a:t>hirrings</a:t>
            </a:r>
            <a:r>
              <a:rPr lang="en-US" sz="2400" b="1" dirty="0" smtClean="0"/>
              <a:t> and promotions would be based on merit.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result of a desire to create a stable and non-partisan labor force within government.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0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Bureaucrats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366837"/>
            <a:ext cx="61722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2400" b="1" dirty="0" smtClean="0"/>
              <a:t>Hatch Act – prevents government employees from actively participating in partisan politics while on duty.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may not run for partisan elected office.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National Security employees may never participate in political activities.  </a:t>
            </a:r>
            <a:endParaRPr lang="en-US" sz="24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867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Bureaucrats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90" y="1039469"/>
            <a:ext cx="3490180" cy="46593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b="1" dirty="0" smtClean="0"/>
              <a:t>The Plum Book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a congressionally published list of the top positions in the Bureaucracy. 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- includes the heads of 500 government agencies open to presidential appointments.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- approx. 2500 additional positions filled by the President.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616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734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The Bureaucracy</vt:lpstr>
      <vt:lpstr>Max Weber’s Definition:</vt:lpstr>
      <vt:lpstr>What Do They Do? </vt:lpstr>
      <vt:lpstr>Is This A 4th Branch? </vt:lpstr>
      <vt:lpstr>Is This A 4th Branch? </vt:lpstr>
      <vt:lpstr>The Bureaucrats </vt:lpstr>
      <vt:lpstr>The Bureaucrats </vt:lpstr>
      <vt:lpstr>The Bureaucrats </vt:lpstr>
      <vt:lpstr>The Bureaucrats </vt:lpstr>
      <vt:lpstr>Plum Book Critics </vt:lpstr>
      <vt:lpstr>Cabinet Departments </vt:lpstr>
      <vt:lpstr>Independent Regulatory Commissions </vt:lpstr>
      <vt:lpstr>Government Corporations</vt:lpstr>
      <vt:lpstr>Implementing Policy</vt:lpstr>
      <vt:lpstr>A Difficult Task </vt:lpstr>
      <vt:lpstr>A Difficult Task </vt:lpstr>
      <vt:lpstr>A Difficult Task 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Bureaucracy</dc:title>
  <dc:creator>Robert C. Rumans (rcrumans)</dc:creator>
  <cp:lastModifiedBy>Robert C. Rumans (rcrumans)</cp:lastModifiedBy>
  <cp:revision>14</cp:revision>
  <dcterms:created xsi:type="dcterms:W3CDTF">2016-02-02T03:18:01Z</dcterms:created>
  <dcterms:modified xsi:type="dcterms:W3CDTF">2016-02-02T05:29:01Z</dcterms:modified>
</cp:coreProperties>
</file>