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98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CA02-E5C8-4544-871F-7EF5294D45C2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74D1-6EDD-4F19-BF1A-45F7471E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85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CA02-E5C8-4544-871F-7EF5294D45C2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74D1-6EDD-4F19-BF1A-45F7471E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CA02-E5C8-4544-871F-7EF5294D45C2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74D1-6EDD-4F19-BF1A-45F7471E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368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CA02-E5C8-4544-871F-7EF5294D45C2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74D1-6EDD-4F19-BF1A-45F7471E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3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CA02-E5C8-4544-871F-7EF5294D45C2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74D1-6EDD-4F19-BF1A-45F7471E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11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CA02-E5C8-4544-871F-7EF5294D45C2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74D1-6EDD-4F19-BF1A-45F7471E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816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CA02-E5C8-4544-871F-7EF5294D45C2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74D1-6EDD-4F19-BF1A-45F7471E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19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CA02-E5C8-4544-871F-7EF5294D45C2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74D1-6EDD-4F19-BF1A-45F7471E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84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CA02-E5C8-4544-871F-7EF5294D45C2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74D1-6EDD-4F19-BF1A-45F7471E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61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CA02-E5C8-4544-871F-7EF5294D45C2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74D1-6EDD-4F19-BF1A-45F7471E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9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CA02-E5C8-4544-871F-7EF5294D45C2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DF74D1-6EDD-4F19-BF1A-45F7471E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31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BCA02-E5C8-4544-871F-7EF5294D45C2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F74D1-6EDD-4F19-BF1A-45F7471EB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7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T3tZjlENMs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AJH5420Vqs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xiD9AEX4Hc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YcUDBgYodIE" TargetMode="External"/><Relationship Id="rId5" Type="http://schemas.openxmlformats.org/officeDocument/2006/relationships/hyperlink" Target="http://www.richmondgov.com/CityCouncil/documents/RichmondVoterDistrictsMap5.22.2014.pdf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 smtClean="0"/>
              <a:t>Members of Congress</a:t>
            </a:r>
            <a:endParaRPr lang="en-US" b="1" u="sn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08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/>
              <a:t>How do our Congressmen vote? </a:t>
            </a:r>
            <a:endParaRPr lang="en-US" b="1" u="sn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91" y="1078276"/>
            <a:ext cx="5124306" cy="414748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000" b="1" dirty="0" smtClean="0"/>
              <a:t>Influences: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Colleagues - logrolling</a:t>
            </a:r>
          </a:p>
          <a:p>
            <a:r>
              <a:rPr lang="en-US" sz="2000" b="1" dirty="0" smtClean="0"/>
              <a:t>Congressional constituents</a:t>
            </a:r>
          </a:p>
          <a:p>
            <a:r>
              <a:rPr lang="en-US" sz="2000" b="1" dirty="0" smtClean="0"/>
              <a:t>Ideology </a:t>
            </a:r>
          </a:p>
          <a:p>
            <a:r>
              <a:rPr lang="en-US" sz="2000" b="1" dirty="0" smtClean="0"/>
              <a:t>Their party </a:t>
            </a:r>
          </a:p>
          <a:p>
            <a:r>
              <a:rPr lang="en-US" sz="2000" b="1" dirty="0" smtClean="0"/>
              <a:t>Family/Friends</a:t>
            </a:r>
          </a:p>
          <a:p>
            <a:r>
              <a:rPr lang="en-US" sz="2000" b="1" dirty="0" smtClean="0"/>
              <a:t>Religion</a:t>
            </a:r>
          </a:p>
          <a:p>
            <a:r>
              <a:rPr lang="en-US" sz="2000" b="1" dirty="0" smtClean="0"/>
              <a:t>Special Interest Groups – Lobbyists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8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/>
              <a:t>Voting Styles </a:t>
            </a:r>
            <a:endParaRPr lang="en-US" b="1" u="sng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9" b="4249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400" b="1" dirty="0" smtClean="0"/>
              <a:t>Delegate – represent their constituents </a:t>
            </a:r>
          </a:p>
          <a:p>
            <a:r>
              <a:rPr lang="en-US" sz="2400" b="1" dirty="0" smtClean="0"/>
              <a:t>Trustee – Vote their conscience </a:t>
            </a:r>
          </a:p>
          <a:p>
            <a:r>
              <a:rPr lang="en-US" sz="2400" b="1" dirty="0" smtClean="0"/>
              <a:t>Partisan – vote based on the party’s position</a:t>
            </a:r>
          </a:p>
          <a:p>
            <a:r>
              <a:rPr lang="en-US" sz="2400" b="1" dirty="0" smtClean="0"/>
              <a:t>Politicos – hybrid, consider all three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0273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/>
              <a:t>The Senate </a:t>
            </a:r>
            <a:endParaRPr lang="en-US" b="1" u="sn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363" y="834399"/>
            <a:ext cx="3973730" cy="5034589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/>
              <a:t>“Gentlemen’s Club”</a:t>
            </a:r>
          </a:p>
          <a:p>
            <a:r>
              <a:rPr lang="en-US" sz="2000" b="1" dirty="0" smtClean="0"/>
              <a:t>100 Senators, two from each state, serve a 6 year term (no term limits)</a:t>
            </a:r>
          </a:p>
          <a:p>
            <a:r>
              <a:rPr lang="en-US" sz="2000" b="1" dirty="0" smtClean="0"/>
              <a:t>Only 1/3 of Senate up for re-election every 2 years.</a:t>
            </a:r>
          </a:p>
          <a:p>
            <a:r>
              <a:rPr lang="en-US" sz="2000" b="1" dirty="0" smtClean="0"/>
              <a:t>Senate is considered a “continuous body”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- provides stability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- considered less political.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- sheltered from influences. </a:t>
            </a:r>
          </a:p>
          <a:p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924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/>
              <a:t>The Senate</a:t>
            </a:r>
            <a:endParaRPr lang="en-US" b="1" u="sn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89" y="987425"/>
            <a:ext cx="3847598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Longer terms, less turnover, more media attention, more prestigious</a:t>
            </a:r>
          </a:p>
          <a:p>
            <a:r>
              <a:rPr lang="en-US" sz="2400" b="1" dirty="0" smtClean="0"/>
              <a:t>Less rules, more open talk</a:t>
            </a:r>
          </a:p>
          <a:p>
            <a:r>
              <a:rPr lang="en-US" sz="2400" b="1" dirty="0" smtClean="0"/>
              <a:t>Qualifications:</a:t>
            </a:r>
          </a:p>
          <a:p>
            <a:r>
              <a:rPr lang="en-US" sz="2400" b="1" dirty="0" smtClean="0"/>
              <a:t>30 years old</a:t>
            </a:r>
          </a:p>
          <a:p>
            <a:r>
              <a:rPr lang="en-US" sz="2400" b="1" dirty="0" smtClean="0"/>
              <a:t>Live in state you represent</a:t>
            </a:r>
          </a:p>
          <a:p>
            <a:r>
              <a:rPr lang="en-US" sz="2400" b="1" dirty="0" smtClean="0"/>
              <a:t>Be a citizen for 9 years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831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/>
              <a:t>The </a:t>
            </a:r>
            <a:r>
              <a:rPr lang="en-US" b="1" u="sng" dirty="0" err="1" smtClean="0"/>
              <a:t>Fillibuster</a:t>
            </a:r>
            <a:endParaRPr lang="en-US" b="1" u="sn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65" y="987425"/>
            <a:ext cx="6061046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b="1" dirty="0" smtClean="0"/>
              <a:t>Tactic of the minority party. </a:t>
            </a:r>
          </a:p>
          <a:p>
            <a:r>
              <a:rPr lang="en-US" sz="2000" b="1" dirty="0" smtClean="0"/>
              <a:t>Talking until majority of Senate agrees to abandon or modify a bill.</a:t>
            </a:r>
          </a:p>
          <a:p>
            <a:r>
              <a:rPr lang="en-US" sz="2000" b="1" dirty="0" smtClean="0"/>
              <a:t>Filibusters have included corn bread recipes, phone book readings, fishing stories, etc.</a:t>
            </a:r>
          </a:p>
          <a:p>
            <a:r>
              <a:rPr lang="en-US" sz="2000" b="1" dirty="0" smtClean="0"/>
              <a:t>Cloture: 60 senator vote to limit debate to 30 hours to avoid a filibuster. </a:t>
            </a:r>
          </a:p>
          <a:p>
            <a:r>
              <a:rPr lang="en-US" sz="2000" b="1" dirty="0" smtClean="0"/>
              <a:t>Ted Cruz’ epic </a:t>
            </a:r>
            <a:r>
              <a:rPr lang="en-US" sz="2000" b="1" dirty="0" smtClean="0">
                <a:hlinkClick r:id="rId3"/>
              </a:rPr>
              <a:t>Obamacare </a:t>
            </a:r>
            <a:r>
              <a:rPr lang="en-US" sz="2000" b="1" dirty="0" err="1" smtClean="0">
                <a:hlinkClick r:id="rId3"/>
              </a:rPr>
              <a:t>fillibuster</a:t>
            </a:r>
            <a:endParaRPr lang="en-US" sz="2000" b="1" dirty="0" smtClean="0"/>
          </a:p>
          <a:p>
            <a:endParaRPr lang="en-US" sz="2000" b="1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95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/>
              <a:t>House of Representatives</a:t>
            </a:r>
            <a:endParaRPr lang="en-US" b="1" u="sn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75" y="987425"/>
            <a:ext cx="4873625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000" b="1" dirty="0" smtClean="0"/>
              <a:t>“The People’s House”</a:t>
            </a:r>
          </a:p>
          <a:p>
            <a:r>
              <a:rPr lang="en-US" sz="2000" b="1" dirty="0" smtClean="0"/>
              <a:t>435 members, running every two years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- this means a Representative is ALWAYS running for reelection. </a:t>
            </a:r>
          </a:p>
          <a:p>
            <a:r>
              <a:rPr lang="en-US" sz="2000" b="1" dirty="0" smtClean="0"/>
              <a:t>Power of the Purse - any bill that deals with money/budget must originate in the House of Representatives.</a:t>
            </a:r>
          </a:p>
          <a:p>
            <a:r>
              <a:rPr lang="en-US" sz="2000" b="1" dirty="0" smtClean="0"/>
              <a:t>Strict rules on debate &amp; amendments due to the large membership.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07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/>
              <a:t>House of Representatives</a:t>
            </a:r>
            <a:endParaRPr lang="en-US" b="1" u="sn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475" y="987425"/>
            <a:ext cx="4873625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000" b="1" dirty="0" smtClean="0"/>
              <a:t>Qualifications for House members:</a:t>
            </a:r>
          </a:p>
          <a:p>
            <a:r>
              <a:rPr lang="en-US" sz="2000" b="1" dirty="0" smtClean="0"/>
              <a:t>25 years old</a:t>
            </a:r>
          </a:p>
          <a:p>
            <a:r>
              <a:rPr lang="en-US" sz="2000" b="1" dirty="0" smtClean="0"/>
              <a:t>Citizen for 7 years</a:t>
            </a:r>
          </a:p>
          <a:p>
            <a:r>
              <a:rPr lang="en-US" sz="2000" b="1" dirty="0" smtClean="0"/>
              <a:t>Live in the district you represent. </a:t>
            </a:r>
          </a:p>
          <a:p>
            <a:r>
              <a:rPr lang="en-US" sz="2000" b="1" dirty="0" smtClean="0"/>
              <a:t>Smaller constituency (the citizens you represent)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- districts </a:t>
            </a:r>
            <a:r>
              <a:rPr lang="en-US" sz="2000" b="1" dirty="0" err="1" smtClean="0"/>
              <a:t>avg</a:t>
            </a:r>
            <a:r>
              <a:rPr lang="en-US" sz="2000" b="1" dirty="0" smtClean="0"/>
              <a:t> 710,767 people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- results in greater diversity in the House as opposed to the Senate. </a:t>
            </a:r>
          </a:p>
        </p:txBody>
      </p:sp>
    </p:spTree>
    <p:extLst>
      <p:ext uri="{BB962C8B-B14F-4D97-AF65-F5344CB8AC3E}">
        <p14:creationId xmlns:p14="http://schemas.microsoft.com/office/powerpoint/2010/main" val="6967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/>
              <a:t>Representative Democracy???</a:t>
            </a:r>
            <a:endParaRPr lang="en-US" b="1" u="sn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13" y="1219200"/>
            <a:ext cx="5695950" cy="44100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2000" b="1" dirty="0" smtClean="0"/>
              <a:t>Congress is a very poor </a:t>
            </a:r>
            <a:r>
              <a:rPr lang="en-US" sz="2000" b="1" dirty="0" smtClean="0">
                <a:hlinkClick r:id="rId3"/>
              </a:rPr>
              <a:t>representation</a:t>
            </a:r>
            <a:r>
              <a:rPr lang="en-US" sz="2000" b="1" dirty="0" smtClean="0"/>
              <a:t> of America </a:t>
            </a:r>
          </a:p>
          <a:p>
            <a:r>
              <a:rPr lang="en-US" sz="2000" b="1" dirty="0" smtClean="0"/>
              <a:t>Race: Overwhelmingly Caucasian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  - especially the Senate</a:t>
            </a:r>
          </a:p>
          <a:p>
            <a:r>
              <a:rPr lang="en-US" sz="2000" b="1" dirty="0" smtClean="0"/>
              <a:t>Gender: 80% Male</a:t>
            </a:r>
          </a:p>
          <a:p>
            <a:r>
              <a:rPr lang="en-US" sz="2000" b="1" dirty="0" smtClean="0"/>
              <a:t>Occupation: Vast majority are lawyers or businesspersons.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66154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/>
              <a:t>Congressional Elections</a:t>
            </a:r>
            <a:endParaRPr lang="en-US" b="1" u="sng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367531"/>
            <a:ext cx="6172200" cy="411341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1800" b="1" dirty="0" smtClean="0"/>
              <a:t>Most House </a:t>
            </a:r>
            <a:r>
              <a:rPr lang="en-US" sz="1800" b="1" dirty="0" smtClean="0">
                <a:hlinkClick r:id="rId3"/>
              </a:rPr>
              <a:t>elections</a:t>
            </a:r>
            <a:r>
              <a:rPr lang="en-US" sz="1800" b="1" dirty="0" smtClean="0"/>
              <a:t> concern local issues</a:t>
            </a:r>
          </a:p>
          <a:p>
            <a:r>
              <a:rPr lang="en-US" sz="1800" b="1" dirty="0" smtClean="0"/>
              <a:t>Senate elections concern national and international issues. </a:t>
            </a:r>
          </a:p>
          <a:p>
            <a:r>
              <a:rPr lang="en-US" sz="1800" b="1" dirty="0" smtClean="0"/>
              <a:t>Incumbent – the current seat holder running for reelection.  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- possess huge advantages in elections. 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- notoriety, staffing, fund raising, casework</a:t>
            </a:r>
          </a:p>
          <a:p>
            <a:r>
              <a:rPr lang="en-US" sz="1800" b="1" dirty="0"/>
              <a:t> </a:t>
            </a:r>
            <a:r>
              <a:rPr lang="en-US" sz="1800" b="1" dirty="0" smtClean="0"/>
              <a:t>   - reelection rate is 96% in the House, slightly less in the Senate. 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680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u="sng" dirty="0" smtClean="0"/>
              <a:t>Gerrymandering</a:t>
            </a:r>
            <a:endParaRPr lang="en-US" b="1" u="sng" dirty="0"/>
          </a:p>
        </p:txBody>
      </p:sp>
      <p:pic>
        <p:nvPicPr>
          <p:cNvPr id="5" name="Adam Ruins Everything - Why Rigging Elections Is Completely Leg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1843" y="1471613"/>
            <a:ext cx="6536781" cy="43973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sz="2000" b="1" dirty="0" smtClean="0"/>
              <a:t>Reapportionment of the House</a:t>
            </a:r>
          </a:p>
          <a:p>
            <a:r>
              <a:rPr lang="en-US" sz="2000" b="1" dirty="0" smtClean="0"/>
              <a:t>    - Occurs after a census every 10 years</a:t>
            </a:r>
          </a:p>
          <a:p>
            <a:r>
              <a:rPr lang="en-US" sz="2000" b="1" dirty="0" smtClean="0"/>
              <a:t>Redistricting</a:t>
            </a:r>
          </a:p>
          <a:p>
            <a:r>
              <a:rPr lang="en-US" sz="2000" b="1" dirty="0" smtClean="0"/>
              <a:t>     -</a:t>
            </a:r>
            <a:r>
              <a:rPr lang="en-US" sz="2000" b="1" dirty="0" smtClean="0">
                <a:hlinkClick r:id="rId5"/>
              </a:rPr>
              <a:t>Redrawing</a:t>
            </a:r>
            <a:r>
              <a:rPr lang="en-US" sz="2000" b="1" dirty="0" smtClean="0"/>
              <a:t> of districts to accommodate population shifts</a:t>
            </a:r>
          </a:p>
          <a:p>
            <a:r>
              <a:rPr lang="en-US" sz="2000" b="1" dirty="0" smtClean="0">
                <a:hlinkClick r:id="rId6"/>
              </a:rPr>
              <a:t>Gerrymandering</a:t>
            </a:r>
            <a:r>
              <a:rPr lang="en-US" sz="2000" b="1" dirty="0" smtClean="0"/>
              <a:t> </a:t>
            </a:r>
          </a:p>
          <a:p>
            <a:r>
              <a:rPr lang="en-US" sz="2000" b="1" dirty="0"/>
              <a:t> </a:t>
            </a:r>
            <a:r>
              <a:rPr lang="en-US" sz="2000" b="1" dirty="0" smtClean="0"/>
              <a:t>    - The corruption of redistricting to benefit an incumbent or political party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03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450</Words>
  <Application>Microsoft Office PowerPoint</Application>
  <PresentationFormat>Widescreen</PresentationFormat>
  <Paragraphs>76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Members of Congress</vt:lpstr>
      <vt:lpstr>The Senate </vt:lpstr>
      <vt:lpstr>The Senate</vt:lpstr>
      <vt:lpstr>The Fillibuster</vt:lpstr>
      <vt:lpstr>House of Representatives</vt:lpstr>
      <vt:lpstr>House of Representatives</vt:lpstr>
      <vt:lpstr>Representative Democracy???</vt:lpstr>
      <vt:lpstr>Congressional Elections</vt:lpstr>
      <vt:lpstr>Gerrymandering</vt:lpstr>
      <vt:lpstr>How do our Congressmen vote? </vt:lpstr>
      <vt:lpstr>Voting Styles </vt:lpstr>
    </vt:vector>
  </TitlesOfParts>
  <Company>Henrico County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Members of Congress</dc:title>
  <dc:creator>Robert C. Rumans (rcrumans)</dc:creator>
  <cp:lastModifiedBy>Robert C. Rumans (rcrumans)</cp:lastModifiedBy>
  <cp:revision>16</cp:revision>
  <dcterms:created xsi:type="dcterms:W3CDTF">2015-12-03T02:41:57Z</dcterms:created>
  <dcterms:modified xsi:type="dcterms:W3CDTF">2015-12-03T15:20:53Z</dcterms:modified>
</cp:coreProperties>
</file>