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6A82-F3FF-4D5B-BA47-9A668C0A6AB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AAF-23D1-4B67-A5A0-C530EBC43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5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6A82-F3FF-4D5B-BA47-9A668C0A6AB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AAF-23D1-4B67-A5A0-C530EBC43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89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6A82-F3FF-4D5B-BA47-9A668C0A6AB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AAF-23D1-4B67-A5A0-C530EBC43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0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6A82-F3FF-4D5B-BA47-9A668C0A6AB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AAF-23D1-4B67-A5A0-C530EBC43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89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6A82-F3FF-4D5B-BA47-9A668C0A6AB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AAF-23D1-4B67-A5A0-C530EBC43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8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6A82-F3FF-4D5B-BA47-9A668C0A6AB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AAF-23D1-4B67-A5A0-C530EBC43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6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6A82-F3FF-4D5B-BA47-9A668C0A6AB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AAF-23D1-4B67-A5A0-C530EBC43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4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6A82-F3FF-4D5B-BA47-9A668C0A6AB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AAF-23D1-4B67-A5A0-C530EBC43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72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6A82-F3FF-4D5B-BA47-9A668C0A6AB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AAF-23D1-4B67-A5A0-C530EBC43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6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6A82-F3FF-4D5B-BA47-9A668C0A6AB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AAF-23D1-4B67-A5A0-C530EBC43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6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6A82-F3FF-4D5B-BA47-9A668C0A6AB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AAF-23D1-4B67-A5A0-C530EBC43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6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C6A82-F3FF-4D5B-BA47-9A668C0A6AB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74AAF-23D1-4B67-A5A0-C530EBC43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2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Federalism Today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Has the System Evolved?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4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Dual Federalism</a:t>
            </a:r>
            <a:endParaRPr lang="en-US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431" y="1232192"/>
            <a:ext cx="4156393" cy="415639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sz="2800" b="1" dirty="0" smtClean="0"/>
              <a:t>Original system envisioned by the Framers. </a:t>
            </a:r>
          </a:p>
          <a:p>
            <a:r>
              <a:rPr lang="en-US" sz="2800" b="1" dirty="0" smtClean="0"/>
              <a:t>Federal and State governments each have distinct powers.</a:t>
            </a:r>
          </a:p>
          <a:p>
            <a:r>
              <a:rPr lang="en-US" sz="2800" b="1" dirty="0" smtClean="0"/>
              <a:t>Layer Cake Federalism </a:t>
            </a:r>
          </a:p>
          <a:p>
            <a:r>
              <a:rPr lang="en-US" sz="2800" b="1" dirty="0" smtClean="0"/>
              <a:t>Narrow interpretation of Federal power. 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60515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Cooperative </a:t>
            </a:r>
            <a:r>
              <a:rPr lang="en-US" b="1" u="sng" dirty="0" smtClean="0"/>
              <a:t>Federalism</a:t>
            </a:r>
            <a:endParaRPr lang="en-US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243" y="2057400"/>
            <a:ext cx="5078437" cy="338985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2800" b="1" dirty="0" smtClean="0"/>
              <a:t>Result of expanding powers of Federal government. </a:t>
            </a:r>
          </a:p>
          <a:p>
            <a:r>
              <a:rPr lang="en-US" sz="2800" b="1" dirty="0" smtClean="0"/>
              <a:t>Power is shared by State and Federal governments.</a:t>
            </a:r>
          </a:p>
          <a:p>
            <a:r>
              <a:rPr lang="en-US" sz="2800" b="1" dirty="0" smtClean="0"/>
              <a:t>Marble Cake Federalism</a:t>
            </a:r>
          </a:p>
          <a:p>
            <a:r>
              <a:rPr lang="en-US" sz="2800" b="1" dirty="0" smtClean="0"/>
              <a:t>Intergovernmental Relations</a:t>
            </a:r>
          </a:p>
          <a:p>
            <a:r>
              <a:rPr lang="en-US" sz="2800" b="1" dirty="0" smtClean="0"/>
              <a:t>Examples: 9/11, Education </a:t>
            </a: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483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Key Components</a:t>
            </a:r>
            <a:endParaRPr lang="en-US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670" y="1681096"/>
            <a:ext cx="5404315" cy="349479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Shared costs – federal government pays a portion, state and local pay a share. </a:t>
            </a:r>
          </a:p>
          <a:p>
            <a:r>
              <a:rPr lang="en-US" sz="2000" b="1" dirty="0" smtClean="0"/>
              <a:t>Federal guidelines - strings attached to federal funds. </a:t>
            </a:r>
          </a:p>
          <a:p>
            <a:r>
              <a:rPr lang="en-US" sz="2000" b="1" dirty="0" smtClean="0"/>
              <a:t>Shared administration – State and local governments enforce Federal policies.  Create their own as well.  </a:t>
            </a:r>
          </a:p>
          <a:p>
            <a:r>
              <a:rPr lang="en-US" sz="2000" b="1" dirty="0" smtClean="0"/>
              <a:t>Fiscal Federalism -  greatest power over the states is money. 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82371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Federal Funds </a:t>
            </a:r>
            <a:endParaRPr lang="en-US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206" y="1587463"/>
            <a:ext cx="3671497" cy="384095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000" b="1" u="sng" dirty="0" smtClean="0"/>
              <a:t>Categorical grants </a:t>
            </a:r>
            <a:r>
              <a:rPr lang="en-US" sz="2000" b="1" dirty="0" smtClean="0"/>
              <a:t>–Federal funds for particular purposes.  Carry stipulations. 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</a:t>
            </a:r>
            <a:r>
              <a:rPr lang="en-US" sz="2000" b="1" u="sng" dirty="0" smtClean="0"/>
              <a:t>project grants</a:t>
            </a:r>
            <a:r>
              <a:rPr lang="en-US" sz="2000" b="1" dirty="0" smtClean="0"/>
              <a:t> – granted on the basis of need. 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</a:t>
            </a:r>
            <a:r>
              <a:rPr lang="en-US" sz="2000" b="1" u="sng" dirty="0" smtClean="0"/>
              <a:t>formula grants</a:t>
            </a:r>
            <a:r>
              <a:rPr lang="en-US" sz="2000" b="1" dirty="0" smtClean="0"/>
              <a:t> – granted based on      calculations per legislation or      administrations. </a:t>
            </a:r>
          </a:p>
          <a:p>
            <a:r>
              <a:rPr lang="en-US" sz="2000" b="1" u="sng" dirty="0" smtClean="0"/>
              <a:t>Block grant</a:t>
            </a:r>
            <a:r>
              <a:rPr lang="en-US" sz="2000" b="1" dirty="0" smtClean="0"/>
              <a:t> </a:t>
            </a:r>
            <a:r>
              <a:rPr lang="en-US" sz="2000" b="1" u="sng" dirty="0" smtClean="0"/>
              <a:t> </a:t>
            </a:r>
            <a:r>
              <a:rPr lang="en-US" sz="2000" b="1" dirty="0" smtClean="0"/>
              <a:t>– much more flexible.  States have more discretion.  </a:t>
            </a:r>
          </a:p>
        </p:txBody>
      </p:sp>
    </p:spTree>
    <p:extLst>
      <p:ext uri="{BB962C8B-B14F-4D97-AF65-F5344CB8AC3E}">
        <p14:creationId xmlns:p14="http://schemas.microsoft.com/office/powerpoint/2010/main" val="3542674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Mandates</a:t>
            </a:r>
            <a:endParaRPr lang="en-US" b="1" u="sng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20" b="10520"/>
          <a:stretch>
            <a:fillRect/>
          </a:stretch>
        </p:blipFill>
        <p:spPr>
          <a:xfrm>
            <a:off x="5908430" y="1320969"/>
            <a:ext cx="5179671" cy="408991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b="1" dirty="0" smtClean="0"/>
              <a:t>Federal control of the States. </a:t>
            </a:r>
          </a:p>
          <a:p>
            <a:r>
              <a:rPr lang="en-US" sz="2000" b="1" dirty="0" smtClean="0"/>
              <a:t>Requirements placed on the states in order to receive funding.  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- Expansion of Medicare</a:t>
            </a:r>
          </a:p>
          <a:p>
            <a:endParaRPr lang="en-US" sz="2000" b="1" dirty="0"/>
          </a:p>
          <a:p>
            <a:r>
              <a:rPr lang="en-US" sz="2000" b="1" dirty="0" smtClean="0"/>
              <a:t>Unfunded Mandate – requirements without financial assistance.  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- Americans with Disabilities Act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89341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206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Federalism Today </vt:lpstr>
      <vt:lpstr>Dual Federalism</vt:lpstr>
      <vt:lpstr>Cooperative Federalism</vt:lpstr>
      <vt:lpstr>Key Components</vt:lpstr>
      <vt:lpstr>Federal Funds </vt:lpstr>
      <vt:lpstr>Mandates</vt:lpstr>
    </vt:vector>
  </TitlesOfParts>
  <Company>Henrico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Federalism Today</dc:title>
  <dc:creator>Robert C. Rumans (rcrumans)</dc:creator>
  <cp:lastModifiedBy>Robert C. Rumans (rcrumans)</cp:lastModifiedBy>
  <cp:revision>7</cp:revision>
  <dcterms:created xsi:type="dcterms:W3CDTF">2015-10-20T02:36:21Z</dcterms:created>
  <dcterms:modified xsi:type="dcterms:W3CDTF">2015-10-20T04:17:30Z</dcterms:modified>
</cp:coreProperties>
</file>