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2F3F-1B95-4ED1-87A4-2E1E7C9C76A8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7172-8B74-42B9-B77B-835B1DE97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29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2F3F-1B95-4ED1-87A4-2E1E7C9C76A8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7172-8B74-42B9-B77B-835B1DE97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2F3F-1B95-4ED1-87A4-2E1E7C9C76A8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7172-8B74-42B9-B77B-835B1DE97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26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2F3F-1B95-4ED1-87A4-2E1E7C9C76A8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7172-8B74-42B9-B77B-835B1DE9764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243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2F3F-1B95-4ED1-87A4-2E1E7C9C76A8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7172-8B74-42B9-B77B-835B1DE97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02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2F3F-1B95-4ED1-87A4-2E1E7C9C76A8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7172-8B74-42B9-B77B-835B1DE97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67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2F3F-1B95-4ED1-87A4-2E1E7C9C76A8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7172-8B74-42B9-B77B-835B1DE97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67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2F3F-1B95-4ED1-87A4-2E1E7C9C76A8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7172-8B74-42B9-B77B-835B1DE97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74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2F3F-1B95-4ED1-87A4-2E1E7C9C76A8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7172-8B74-42B9-B77B-835B1DE97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2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2F3F-1B95-4ED1-87A4-2E1E7C9C76A8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7172-8B74-42B9-B77B-835B1DE97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2F3F-1B95-4ED1-87A4-2E1E7C9C76A8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7172-8B74-42B9-B77B-835B1DE97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6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2F3F-1B95-4ED1-87A4-2E1E7C9C76A8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7172-8B74-42B9-B77B-835B1DE97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2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2F3F-1B95-4ED1-87A4-2E1E7C9C76A8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7172-8B74-42B9-B77B-835B1DE97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9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2F3F-1B95-4ED1-87A4-2E1E7C9C76A8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7172-8B74-42B9-B77B-835B1DE97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7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2F3F-1B95-4ED1-87A4-2E1E7C9C76A8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7172-8B74-42B9-B77B-835B1DE97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5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2F3F-1B95-4ED1-87A4-2E1E7C9C76A8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7172-8B74-42B9-B77B-835B1DE97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8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2F3F-1B95-4ED1-87A4-2E1E7C9C76A8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F7172-8B74-42B9-B77B-835B1DE97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9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9A72F3F-1B95-4ED1-87A4-2E1E7C9C76A8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F7172-8B74-42B9-B77B-835B1DE97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TYxtCTIQNb4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hyperlink" Target="https://www.youtube.com/watch?v=kKUpRFAi4v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nstitutioncenter.org/interactive-constitution/articles/article-i#section-7" TargetMode="External"/><Relationship Id="rId2" Type="http://schemas.openxmlformats.org/officeDocument/2006/relationships/hyperlink" Target="http://constitutioncenter.org/interactive-constitution/articles/article-vi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Federalism</a:t>
            </a:r>
            <a:endParaRPr lang="en-US" b="1" u="sng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How Power is Shared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704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Evolution of Federal Power</a:t>
            </a:r>
            <a:b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 The Court Decisions</a:t>
            </a:r>
            <a:endParaRPr lang="en-US" sz="32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M</a:t>
            </a:r>
            <a:r>
              <a:rPr lang="en-US" i="1" dirty="0" smtClean="0">
                <a:hlinkClick r:id="rId2"/>
              </a:rPr>
              <a:t>cCulloch v. Maryland</a:t>
            </a:r>
            <a:r>
              <a:rPr lang="en-US" i="1" dirty="0" smtClean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533014"/>
            <a:ext cx="3596009" cy="374173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i="1" dirty="0" smtClean="0">
                <a:hlinkClick r:id="rId4"/>
              </a:rPr>
              <a:t>Gibbons v. Ogde</a:t>
            </a:r>
            <a:r>
              <a:rPr lang="en-US" i="1" dirty="0" smtClean="0"/>
              <a:t>n</a:t>
            </a:r>
            <a:endParaRPr lang="en-US" i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533014"/>
            <a:ext cx="4689784" cy="3723324"/>
          </a:xfrm>
        </p:spPr>
      </p:pic>
    </p:spTree>
    <p:extLst>
      <p:ext uri="{BB962C8B-B14F-4D97-AF65-F5344CB8AC3E}">
        <p14:creationId xmlns:p14="http://schemas.microsoft.com/office/powerpoint/2010/main" val="151446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Federalism is defined as…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Organizing a nation so that two or more levels of government have formal authority over the same area and people. </a:t>
            </a:r>
          </a:p>
          <a:p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Shared power between units of government. 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98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Types of Governments </a:t>
            </a:r>
            <a:endParaRPr lang="en-US" b="1" u="sng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Unitary</a:t>
            </a:r>
            <a:endParaRPr lang="en-US" b="1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All power resides within a central government. </a:t>
            </a:r>
          </a:p>
          <a:p>
            <a:r>
              <a:rPr lang="en-US" sz="1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Most common form of government in the world today. </a:t>
            </a:r>
          </a:p>
          <a:p>
            <a:r>
              <a:rPr lang="en-US" sz="1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An example is France. </a:t>
            </a:r>
          </a:p>
          <a:p>
            <a:r>
              <a:rPr lang="en-US" sz="1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Central government dictates the powers of the States or regional governments. </a:t>
            </a:r>
          </a:p>
          <a:p>
            <a:r>
              <a:rPr lang="en-US" sz="1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Citizens vote for central government positions. </a:t>
            </a:r>
            <a:endParaRPr lang="en-US" sz="16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en-US" sz="16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u="sng" dirty="0" smtClean="0"/>
              <a:t>Confederate</a:t>
            </a:r>
            <a:endParaRPr lang="en-US" b="1" u="sn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All power belongs to sovereign States. </a:t>
            </a:r>
          </a:p>
          <a:p>
            <a:r>
              <a:rPr lang="en-US" sz="1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Common among international organizations. </a:t>
            </a:r>
          </a:p>
          <a:p>
            <a:r>
              <a:rPr lang="en-US" sz="1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Examples are the US under the </a:t>
            </a:r>
            <a:r>
              <a:rPr lang="en-US" sz="16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AoC</a:t>
            </a:r>
            <a:r>
              <a:rPr lang="en-US" sz="1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, CSA and the United Nations. </a:t>
            </a:r>
          </a:p>
          <a:p>
            <a:r>
              <a:rPr lang="en-US" sz="1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States dictate the duties of the weak central government.</a:t>
            </a:r>
          </a:p>
          <a:p>
            <a:r>
              <a:rPr lang="en-US" sz="1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Citizens vote for State positions. </a:t>
            </a:r>
            <a:endParaRPr lang="en-US" sz="16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u="sng" dirty="0" smtClean="0"/>
              <a:t>Federal</a:t>
            </a:r>
            <a:endParaRPr lang="en-US" b="1" u="sn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Shared power between central and state governments.</a:t>
            </a:r>
          </a:p>
          <a:p>
            <a:r>
              <a:rPr lang="en-US" sz="1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Examples include US, Germany and Mexico.  Only 11 nations today. </a:t>
            </a:r>
          </a:p>
          <a:p>
            <a:r>
              <a:rPr lang="en-US" sz="1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Both the central government and state governments have distinct powers and shared powers.  </a:t>
            </a:r>
          </a:p>
          <a:p>
            <a:r>
              <a:rPr lang="en-US" sz="1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Citizens vote for leaders of both levels. </a:t>
            </a:r>
          </a:p>
          <a:p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73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Why Federalism?  </a:t>
            </a:r>
            <a:endParaRPr lang="en-US" b="1" u="sng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651" y="685800"/>
            <a:ext cx="7182266" cy="364066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The Decentralization of Power </a:t>
            </a:r>
            <a:endParaRPr lang="en-US" sz="2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What Does it Achieve?</a:t>
            </a:r>
            <a:endParaRPr lang="en-US" sz="3200" b="1" u="sng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422" y="1700011"/>
            <a:ext cx="5234164" cy="392562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987" y="3129280"/>
            <a:ext cx="3401063" cy="28955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More layers of government</a:t>
            </a:r>
          </a:p>
          <a:p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- more opportunity for participation</a:t>
            </a:r>
          </a:p>
          <a:p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More leaders </a:t>
            </a:r>
          </a:p>
          <a:p>
            <a:r>
              <a:rPr lang="en-US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- more points of access</a:t>
            </a:r>
          </a:p>
        </p:txBody>
      </p:sp>
    </p:spTree>
    <p:extLst>
      <p:ext uri="{BB962C8B-B14F-4D97-AF65-F5344CB8AC3E}">
        <p14:creationId xmlns:p14="http://schemas.microsoft.com/office/powerpoint/2010/main" val="2653195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Improving </a:t>
            </a:r>
            <a:r>
              <a:rPr lang="en-US" sz="3200" b="1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Effectiveness</a:t>
            </a:r>
            <a:endParaRPr lang="en-US" sz="3200" b="1" u="sng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5" y="1884064"/>
            <a:ext cx="5195888" cy="369947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Localized decisions – lower a decision can be made, the less conflict between layers. </a:t>
            </a:r>
          </a:p>
          <a:p>
            <a:r>
              <a:rPr lang="en-US" sz="2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Enhances Judicial power – settle disputes between layers of government.  </a:t>
            </a:r>
            <a:endParaRPr lang="en-US" sz="2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en-US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09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Constitution and The States</a:t>
            </a:r>
            <a:endParaRPr lang="en-US" b="1" u="sng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Framers emphasized their importance: </a:t>
            </a:r>
          </a:p>
          <a:p>
            <a:r>
              <a:rPr lang="en-US" b="1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 given the power the States enjoyed under </a:t>
            </a:r>
            <a:r>
              <a:rPr lang="en-US" b="1" u="sng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AoC</a:t>
            </a:r>
            <a:r>
              <a:rPr lang="en-US" b="1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, this was a necessity  </a:t>
            </a:r>
          </a:p>
          <a:p>
            <a:r>
              <a:rPr lang="en-US" b="1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 Equal representation in the Senate (unamendable per Article V!)</a:t>
            </a:r>
          </a:p>
          <a:p>
            <a:r>
              <a:rPr lang="en-US" b="1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 Federal obligations:  protect against violence and invasion</a:t>
            </a:r>
          </a:p>
          <a:p>
            <a:r>
              <a:rPr lang="en-US" b="1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- 10</a:t>
            </a:r>
            <a:r>
              <a:rPr lang="en-US" b="1" u="sng" baseline="30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</a:t>
            </a:r>
            <a:r>
              <a:rPr lang="en-US" b="1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Amendment: “powers not delegated to the United States by the Constitution, not prohibited by it to the States, are reserved to the states respectively, or the people.”</a:t>
            </a:r>
          </a:p>
          <a:p>
            <a:r>
              <a:rPr lang="en-US" b="1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Reserved certain powers, denied others. </a:t>
            </a:r>
          </a:p>
          <a:p>
            <a:endParaRPr lang="en-US" b="1" u="sng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8908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State Obligations to Each Other</a:t>
            </a:r>
            <a:endParaRPr lang="en-US" b="1" u="sng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Full Faith and Credit – Article VI requires every state to:</a:t>
            </a:r>
          </a:p>
          <a:p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- give full faith and credit to all public acts, records and court rulings of every other state.</a:t>
            </a:r>
          </a:p>
          <a:p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- reciprocity</a:t>
            </a:r>
          </a:p>
          <a:p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- drivers licenses, debts, offenses</a:t>
            </a:r>
          </a:p>
          <a:p>
            <a:endParaRPr lang="en-US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Extradition – criminals surrendered to State where crime allegedly committed. </a:t>
            </a:r>
          </a:p>
          <a:p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Privileges and Immunities – rights of citizenship regardless of State. </a:t>
            </a:r>
          </a:p>
          <a:p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- prevents discrimination. </a:t>
            </a:r>
            <a:endParaRPr lang="en-US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1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Evolution of Federal Power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  - 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The Clauses</a:t>
            </a:r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/>
            </a:r>
            <a:b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endParaRPr lang="en-US" sz="3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Supremacy</a:t>
            </a:r>
            <a:r>
              <a:rPr lang="en-US" dirty="0" smtClean="0"/>
              <a:t> Clause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Article VII of the Constitution. </a:t>
            </a:r>
          </a:p>
          <a:p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Federal law trumps State law.  </a:t>
            </a:r>
          </a:p>
          <a:p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1. Constitution</a:t>
            </a:r>
          </a:p>
          <a:p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2. Laws of the national government</a:t>
            </a:r>
          </a:p>
          <a:p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3. Treaties – can only be made by the national government.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Elastic Clause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Congress is granted “</a:t>
            </a:r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  <a:hlinkClick r:id="rId3"/>
              </a:rPr>
              <a:t>enumerated </a:t>
            </a:r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powers” in Article I.  </a:t>
            </a:r>
          </a:p>
          <a:p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Granted “implied powers” by the “necessary and proper” clause. 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    - states that Congress may pass rules and laws which are necessary to carry out their enumerated powers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05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150</TotalTime>
  <Words>492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Federalism</vt:lpstr>
      <vt:lpstr>Federalism is defined as…</vt:lpstr>
      <vt:lpstr>Types of Governments </vt:lpstr>
      <vt:lpstr>Why Federalism?  </vt:lpstr>
      <vt:lpstr>What Does it Achieve?</vt:lpstr>
      <vt:lpstr>Improving Effectiveness</vt:lpstr>
      <vt:lpstr>Constitution and The States</vt:lpstr>
      <vt:lpstr>State Obligations to Each Other</vt:lpstr>
      <vt:lpstr>Evolution of Federal Power      - The Clauses </vt:lpstr>
      <vt:lpstr>Evolution of Federal Power   - The Court Decisions</vt:lpstr>
    </vt:vector>
  </TitlesOfParts>
  <Company>Henrico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Federalism</dc:title>
  <dc:creator>Robert C. Rumans (rcrumans)</dc:creator>
  <cp:lastModifiedBy>Robert C. Rumans (rcrumans)</cp:lastModifiedBy>
  <cp:revision>14</cp:revision>
  <dcterms:created xsi:type="dcterms:W3CDTF">2015-10-15T02:23:59Z</dcterms:created>
  <dcterms:modified xsi:type="dcterms:W3CDTF">2015-10-15T04:54:03Z</dcterms:modified>
</cp:coreProperties>
</file>