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HN8i9Dzbl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JDM4MY71G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Liberties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protection of individual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9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Protected Speech?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Free Press &amp; Fair Trials </a:t>
            </a:r>
          </a:p>
          <a:p>
            <a:pPr marL="0" indent="0">
              <a:buNone/>
            </a:pPr>
            <a:r>
              <a:rPr lang="en-US" b="1" dirty="0" smtClean="0"/>
              <a:t>     - a balancing act between the protection of free speech and the right to a fair trial.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the Press has a right to access, but not to withhold evidence or impede.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Shield Laws – laws passed in several States to protect a reporter’s sources. </a:t>
            </a:r>
          </a:p>
          <a:p>
            <a:pPr marL="0" indent="0">
              <a:buNone/>
            </a:pPr>
            <a:r>
              <a:rPr lang="en-US" b="1" i="1" dirty="0" err="1" smtClean="0"/>
              <a:t>Zurcher</a:t>
            </a:r>
            <a:r>
              <a:rPr lang="en-US" b="1" i="1" dirty="0" smtClean="0"/>
              <a:t> v. Stanford Daily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ordered the paper to turn over photographs of violent protest.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Court Precautions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press coverage of trials but not pre-trials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sequester </a:t>
            </a:r>
          </a:p>
          <a:p>
            <a:pPr marL="0" indent="0">
              <a:buNone/>
            </a:pP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890862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Protected Speech?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u="sng" dirty="0" smtClean="0"/>
              <a:t>Obscenity 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</a:t>
            </a:r>
            <a:r>
              <a:rPr lang="en-US" sz="2600" b="1" i="1" dirty="0" smtClean="0"/>
              <a:t>Ruth v. United States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    “Obscenity is not within the area of </a:t>
            </a:r>
            <a:r>
              <a:rPr lang="en-US" sz="2600" b="1" dirty="0" err="1" smtClean="0"/>
              <a:t>constituntionally</a:t>
            </a:r>
            <a:r>
              <a:rPr lang="en-US" sz="2600" b="1" dirty="0" smtClean="0"/>
              <a:t> protected speech or press.”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 smtClean="0"/>
              <a:t>   </a:t>
            </a:r>
            <a:r>
              <a:rPr lang="en-US" sz="2600" b="1" i="1" dirty="0" smtClean="0"/>
              <a:t>Miller v. California 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    Defined obscenity as: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        - work, taken as a whole, appealed “to a prurient in sex.”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        - “patently offensive” sexual conduct defined by obscenity law. </a:t>
            </a:r>
          </a:p>
          <a:p>
            <a:pPr marL="0" indent="0">
              <a:buNone/>
            </a:pPr>
            <a:r>
              <a:rPr lang="en-US" sz="2600" b="1" dirty="0" smtClean="0"/>
              <a:t>           - </a:t>
            </a:r>
            <a:r>
              <a:rPr lang="en-US" sz="2600" b="1" dirty="0"/>
              <a:t>lacked “serious literacy, </a:t>
            </a:r>
            <a:r>
              <a:rPr lang="en-US" sz="2600" b="1" dirty="0" err="1"/>
              <a:t>artisitic</a:t>
            </a:r>
            <a:r>
              <a:rPr lang="en-US" sz="2600" b="1" dirty="0"/>
              <a:t>, political or scientific value.”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u="sng" dirty="0"/>
              <a:t> 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95236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Protected Speech?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u="sng" dirty="0" smtClean="0"/>
              <a:t>Libel and Slander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Libel – publication of false or malicious statements that damage someone’s reputation. 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Slander – spoken defamation. </a:t>
            </a:r>
          </a:p>
          <a:p>
            <a:pPr marL="0" indent="0">
              <a:buNone/>
            </a:pPr>
            <a:r>
              <a:rPr lang="en-US" sz="2600" b="1" dirty="0" smtClean="0"/>
              <a:t> These have proven very difficult to prove in court. 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  - often the threat of litigation is sufficient. 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Examples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    - General Westmoreland</a:t>
            </a:r>
          </a:p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    - Jerry </a:t>
            </a:r>
            <a:r>
              <a:rPr lang="en-US" sz="2600" b="1" dirty="0" err="1" smtClean="0"/>
              <a:t>Falwell</a:t>
            </a:r>
            <a:r>
              <a:rPr lang="en-US" sz="2600" b="1" dirty="0" smtClean="0"/>
              <a:t>  </a:t>
            </a:r>
            <a:endParaRPr lang="en-US" sz="2600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612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Protected Speech?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Symbolic Speech</a:t>
            </a:r>
          </a:p>
          <a:p>
            <a:pPr marL="0" indent="0">
              <a:buNone/>
            </a:pPr>
            <a:r>
              <a:rPr lang="en-US" b="1" dirty="0" smtClean="0"/>
              <a:t>    -actions that do not consists of writing or speech but convey an opinion. </a:t>
            </a:r>
          </a:p>
          <a:p>
            <a:pPr marL="0" indent="0">
              <a:buNone/>
            </a:pPr>
            <a:r>
              <a:rPr lang="en-US" b="1" dirty="0" smtClean="0"/>
              <a:t>     - wearing an arm band, </a:t>
            </a:r>
            <a:r>
              <a:rPr lang="en-US" b="1" dirty="0" smtClean="0">
                <a:hlinkClick r:id="rId2"/>
              </a:rPr>
              <a:t>flag burning</a:t>
            </a:r>
            <a:r>
              <a:rPr lang="en-US" b="1" dirty="0" smtClean="0"/>
              <a:t>, marching in a parade. </a:t>
            </a:r>
            <a:endParaRPr lang="en-US" dirty="0" smtClean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Freedom of Assembly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- parade, picket and protest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- must not conflict with public order, traffic flow, peace and quiet, and bystander safety.  </a:t>
            </a:r>
          </a:p>
        </p:txBody>
      </p:sp>
    </p:spTree>
    <p:extLst>
      <p:ext uri="{BB962C8B-B14F-4D97-AF65-F5344CB8AC3E}">
        <p14:creationId xmlns:p14="http://schemas.microsoft.com/office/powerpoint/2010/main" val="3966845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Defendants’ Rights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Probable cause – reasonable grounds that someone is guilty of a crime. </a:t>
            </a:r>
          </a:p>
          <a:p>
            <a:pPr marL="0" indent="0">
              <a:buNone/>
            </a:pPr>
            <a:r>
              <a:rPr lang="en-US" b="1" dirty="0" smtClean="0"/>
              <a:t>Search warrant – written authorization from a court citing: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1. what will be searched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2. what is being looked for </a:t>
            </a:r>
          </a:p>
          <a:p>
            <a:pPr marL="0" indent="0">
              <a:buNone/>
            </a:pPr>
            <a:r>
              <a:rPr lang="en-US" b="1" dirty="0" smtClean="0"/>
              <a:t>Exclusionary rule – Evidence obtained through unreasonable searches &amp; seizures are inadmissible in court.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established in </a:t>
            </a:r>
            <a:r>
              <a:rPr lang="en-US" b="1" i="1" dirty="0" err="1" smtClean="0"/>
              <a:t>Mapp</a:t>
            </a:r>
            <a:r>
              <a:rPr lang="en-US" b="1" i="1" dirty="0" smtClean="0"/>
              <a:t> v. Ohio </a:t>
            </a:r>
            <a:r>
              <a:rPr lang="en-US" b="1" dirty="0" smtClean="0"/>
              <a:t>(</a:t>
            </a:r>
            <a:r>
              <a:rPr lang="en-US" b="1" dirty="0" err="1" smtClean="0"/>
              <a:t>Mapp</a:t>
            </a:r>
            <a:r>
              <a:rPr lang="en-US" b="1" dirty="0" smtClean="0"/>
              <a:t> rule)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7047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Defendants’ Rights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Self-Incrimination – 5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Amendment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- no person shall be compelled to be a witness against himself.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Miranda rights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- established by </a:t>
            </a:r>
            <a:r>
              <a:rPr lang="en-US" b="1" i="1" dirty="0" smtClean="0"/>
              <a:t>Miranda v. Arizona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1. right to remain silent.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2. anything said can and will be used against them in court of law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3. right to have a lawyer present during questioning.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4. court will provide an attorney if they cannot afford one.</a:t>
            </a:r>
          </a:p>
        </p:txBody>
      </p:sp>
    </p:spTree>
    <p:extLst>
      <p:ext uri="{BB962C8B-B14F-4D97-AF65-F5344CB8AC3E}">
        <p14:creationId xmlns:p14="http://schemas.microsoft.com/office/powerpoint/2010/main" val="420824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Defendants’ Rights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Right to Council – 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Amendment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expanded by </a:t>
            </a:r>
            <a:r>
              <a:rPr lang="en-US" b="1" i="1" dirty="0" smtClean="0"/>
              <a:t>Gideon v. Wainwright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- anyone accused of a felony which carries imprisonment has the right to a lawyer.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Cruel &amp; Unusual Punishment – 8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Amendment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death penalty ruled cruel and unusual for certain offenses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not ruled cruel and unusual itself.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remains a heavily debated issue today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82634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4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Amendment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244" y="2281706"/>
            <a:ext cx="4578772" cy="343407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b="1" dirty="0" smtClean="0"/>
              <a:t>Right to Privacy </a:t>
            </a:r>
          </a:p>
          <a:p>
            <a:r>
              <a:rPr lang="en-US" sz="2000" b="1" dirty="0" smtClean="0"/>
              <a:t>  - relates back to defendants rights in terms of searches and </a:t>
            </a:r>
            <a:r>
              <a:rPr lang="en-US" sz="2000" b="1" dirty="0" err="1" smtClean="0"/>
              <a:t>siezures</a:t>
            </a:r>
            <a:r>
              <a:rPr lang="en-US" sz="2000" b="1" dirty="0" smtClean="0"/>
              <a:t>.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- right to a personal life free from the intrusion of government.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Roe v. Wade </a:t>
            </a:r>
          </a:p>
          <a:p>
            <a:r>
              <a:rPr lang="en-US" sz="2000" b="1" dirty="0" smtClean="0"/>
              <a:t>     - Supreme Court decision on abortion was based on the Right to Privacy.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7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Bill of Rights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188" y="2031509"/>
            <a:ext cx="4461267" cy="375110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4201"/>
            <a:ext cx="3401063" cy="2895599"/>
          </a:xfrm>
        </p:spPr>
        <p:txBody>
          <a:bodyPr>
            <a:normAutofit fontScale="92500" lnSpcReduction="20000"/>
          </a:bodyPr>
          <a:lstStyle/>
          <a:p>
            <a:r>
              <a:rPr lang="en-US" sz="2000" u="sng" dirty="0" smtClean="0"/>
              <a:t>First 10 Amendments to the U.S. Constitution. </a:t>
            </a:r>
          </a:p>
          <a:p>
            <a:r>
              <a:rPr lang="en-US" sz="2000" u="sng" dirty="0" smtClean="0"/>
              <a:t>Places restraints on the national government</a:t>
            </a:r>
          </a:p>
          <a:p>
            <a:r>
              <a:rPr lang="en-US" sz="2000" u="sng" dirty="0" smtClean="0"/>
              <a:t>Critical compromise between Federalists and Anti-Federalists. </a:t>
            </a:r>
          </a:p>
          <a:p>
            <a:r>
              <a:rPr lang="en-US" sz="2000" u="sng" dirty="0" smtClean="0"/>
              <a:t>Debate over the protection of these rights continues today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6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14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Amendment 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718" y="2502390"/>
            <a:ext cx="3979985" cy="367642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Intended to place restraints on the States in terms of individual rights. </a:t>
            </a:r>
          </a:p>
          <a:p>
            <a:r>
              <a:rPr lang="en-US" sz="1800" b="1" dirty="0" smtClean="0"/>
              <a:t>Two important aspects:</a:t>
            </a:r>
          </a:p>
          <a:p>
            <a:r>
              <a:rPr lang="en-US" sz="1800" b="1" dirty="0" smtClean="0"/>
              <a:t>Equal protection clause – applied the Bill of Rights to all regardless of race. </a:t>
            </a:r>
          </a:p>
          <a:p>
            <a:r>
              <a:rPr lang="en-US" sz="1800" b="1" dirty="0" smtClean="0"/>
              <a:t>Due process clause – life, liberty or property can only be denied by the courts. </a:t>
            </a:r>
          </a:p>
        </p:txBody>
      </p:sp>
    </p:spTree>
    <p:extLst>
      <p:ext uri="{BB962C8B-B14F-4D97-AF65-F5344CB8AC3E}">
        <p14:creationId xmlns:p14="http://schemas.microsoft.com/office/powerpoint/2010/main" val="132746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Incorporation </a:t>
            </a:r>
            <a:r>
              <a:rPr lang="en-US" b="1" u="sng" dirty="0" smtClean="0"/>
              <a:t>Doctrine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454" y="2248687"/>
            <a:ext cx="5195888" cy="32993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The Supreme Court nationalized the Bill of Rights by applying it to the States through the 14</a:t>
            </a:r>
            <a:r>
              <a:rPr lang="en-US" sz="1800" b="1" baseline="30000" dirty="0" smtClean="0"/>
              <a:t>th</a:t>
            </a:r>
            <a:r>
              <a:rPr lang="en-US" sz="1800" b="1" dirty="0"/>
              <a:t> </a:t>
            </a:r>
            <a:r>
              <a:rPr lang="en-US" sz="1800" b="1" dirty="0" smtClean="0"/>
              <a:t>amendment. </a:t>
            </a:r>
          </a:p>
          <a:p>
            <a:r>
              <a:rPr lang="en-US" sz="1800" b="1" i="1" dirty="0" smtClean="0"/>
              <a:t>Barron v. Baltimore</a:t>
            </a:r>
            <a:r>
              <a:rPr lang="en-US" sz="1800" b="1" dirty="0" smtClean="0"/>
              <a:t>(1833) – exempted States from the Bill of Rights. </a:t>
            </a:r>
          </a:p>
          <a:p>
            <a:r>
              <a:rPr lang="en-US" sz="1800" b="1" i="1" dirty="0" err="1" smtClean="0"/>
              <a:t>Gitlow</a:t>
            </a:r>
            <a:r>
              <a:rPr lang="en-US" sz="1800" b="1" i="1" dirty="0" smtClean="0"/>
              <a:t> v. New York</a:t>
            </a:r>
            <a:r>
              <a:rPr lang="en-US" sz="1800" b="1" dirty="0" smtClean="0"/>
              <a:t>(1925) – incorporated the States and the 14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amendment. 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94609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Freedom of Religion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Two important elements: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b="1" u="sng" dirty="0" smtClean="0"/>
              <a:t>Establishment Clause</a:t>
            </a:r>
            <a:r>
              <a:rPr lang="en-US" sz="2400" b="1" dirty="0" smtClean="0"/>
              <a:t> – “Congress can make no laws respecting the establishment of religion.”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One of the nation’s founding principles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- primary motivation for colonists </a:t>
            </a:r>
          </a:p>
          <a:p>
            <a:pPr marL="0" indent="0">
              <a:buNone/>
            </a:pPr>
            <a:r>
              <a:rPr lang="en-US" sz="2400" b="1" i="1" dirty="0" smtClean="0"/>
              <a:t>Lemon v. </a:t>
            </a:r>
            <a:r>
              <a:rPr lang="en-US" sz="2400" b="1" i="1" dirty="0" err="1" smtClean="0"/>
              <a:t>Kurtzman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(1971)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- restricted federal aid to church related schools.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- strict uses of these funds by the recipient. </a:t>
            </a:r>
          </a:p>
        </p:txBody>
      </p:sp>
    </p:spTree>
    <p:extLst>
      <p:ext uri="{BB962C8B-B14F-4D97-AF65-F5344CB8AC3E}">
        <p14:creationId xmlns:p14="http://schemas.microsoft.com/office/powerpoint/2010/main" val="371033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Freedom of Religion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Two important elements: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Free Exercise Clause – prohibits government from interfering with the practice of any religion. </a:t>
            </a:r>
          </a:p>
          <a:p>
            <a:pPr marL="0" indent="0">
              <a:buNone/>
            </a:pPr>
            <a:r>
              <a:rPr lang="en-US" sz="2400" b="1" dirty="0" smtClean="0"/>
              <a:t>Complicated Issue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- religions forbid actions society deems necessary.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- require actions that society finds unacceptable. </a:t>
            </a:r>
          </a:p>
          <a:p>
            <a:pPr marL="0" indent="0">
              <a:buNone/>
            </a:pPr>
            <a:r>
              <a:rPr lang="en-US" sz="2400" b="1" dirty="0" smtClean="0"/>
              <a:t>Examples: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multiple marriages, use of illegal drugs, military service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37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Freedom of Religion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Exceptions: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Courts allowed for Amish parents to withdraw children from school.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Conscientious objectors to war on religious grounds.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The Case of </a:t>
            </a:r>
            <a:r>
              <a:rPr lang="en-US" sz="2400" b="1" dirty="0" smtClean="0">
                <a:hlinkClick r:id="rId2"/>
              </a:rPr>
              <a:t>Muhammad Ali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- stripped of Heavyweight Title due to his refusal to serve in Vietnam.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653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Freedom of Expression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right to say or publish what one believes. </a:t>
            </a:r>
          </a:p>
          <a:p>
            <a:endParaRPr lang="en-US" b="1" dirty="0"/>
          </a:p>
          <a:p>
            <a:r>
              <a:rPr lang="en-US" b="1" dirty="0" smtClean="0"/>
              <a:t>Supreme Court Interpretations </a:t>
            </a:r>
          </a:p>
          <a:p>
            <a:pPr marL="0" indent="0">
              <a:buNone/>
            </a:pPr>
            <a:r>
              <a:rPr lang="en-US" b="1" dirty="0" smtClean="0"/>
              <a:t>      Judicial Restraint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- Justice Hugo Black: “I read no law abridging to mean no law abridging.” </a:t>
            </a:r>
            <a:r>
              <a:rPr lang="en-US" b="1" dirty="0" smtClean="0"/>
              <a:t> </a:t>
            </a:r>
            <a:r>
              <a:rPr lang="en-US" b="1" i="1" dirty="0" smtClean="0"/>
              <a:t>Smith v. People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Judicial Activism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- Justice Oliver Wendell Homes: “The most stringent protection of free speech would not protect a person shouting ‘fire’ in a crowded theater causing a panic.” </a:t>
            </a:r>
            <a:r>
              <a:rPr lang="en-US" b="1" i="1" dirty="0" err="1" smtClean="0"/>
              <a:t>Schenck</a:t>
            </a:r>
            <a:r>
              <a:rPr lang="en-US" b="1" i="1" dirty="0" smtClean="0"/>
              <a:t> v. </a:t>
            </a:r>
            <a:r>
              <a:rPr lang="en-US" b="1" i="1" dirty="0" smtClean="0"/>
              <a:t>United States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5104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Protected Speech?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 single commonality of all cases: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- does the expression receive protection of the constitution?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u="sng" dirty="0" smtClean="0"/>
              <a:t>Prior Restraint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- a government’s actions that prevent material from being published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- censorship!</a:t>
            </a:r>
          </a:p>
          <a:p>
            <a:pPr marL="0" indent="0">
              <a:buNone/>
            </a:pPr>
            <a:r>
              <a:rPr lang="en-US" b="1" dirty="0" smtClean="0"/>
              <a:t>“Clear and Present Danger” rule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- not permitted when it threatens order and safety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- </a:t>
            </a:r>
            <a:r>
              <a:rPr lang="en-US" b="1" i="1" dirty="0" smtClean="0"/>
              <a:t>Dennis v. United States </a:t>
            </a:r>
            <a:r>
              <a:rPr lang="en-US" b="1" dirty="0" smtClean="0"/>
              <a:t>(1951)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- upheld convictions of Communist Party Leaders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- National Security supersedes the First Amendment </a:t>
            </a:r>
          </a:p>
        </p:txBody>
      </p:sp>
    </p:spTree>
    <p:extLst>
      <p:ext uri="{BB962C8B-B14F-4D97-AF65-F5344CB8AC3E}">
        <p14:creationId xmlns:p14="http://schemas.microsoft.com/office/powerpoint/2010/main" val="1824613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</TotalTime>
  <Words>1043</Words>
  <Application>Microsoft Office PowerPoint</Application>
  <PresentationFormat>Widescreen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Civil Liberties</vt:lpstr>
      <vt:lpstr>The Bill of Rights </vt:lpstr>
      <vt:lpstr>14th Amendment </vt:lpstr>
      <vt:lpstr>Incorporation Doctrine</vt:lpstr>
      <vt:lpstr>Freedom of Religion</vt:lpstr>
      <vt:lpstr>Freedom of Religion</vt:lpstr>
      <vt:lpstr>Freedom of Religion</vt:lpstr>
      <vt:lpstr>Freedom of Expression</vt:lpstr>
      <vt:lpstr>Protected Speech? </vt:lpstr>
      <vt:lpstr>Protected Speech? </vt:lpstr>
      <vt:lpstr>Protected Speech? </vt:lpstr>
      <vt:lpstr>Protected Speech? </vt:lpstr>
      <vt:lpstr>Protected Speech? </vt:lpstr>
      <vt:lpstr>Defendants’ Rights </vt:lpstr>
      <vt:lpstr>Defendants’ Rights </vt:lpstr>
      <vt:lpstr>Defendants’ Rights </vt:lpstr>
      <vt:lpstr>4th Amendment </vt:lpstr>
    </vt:vector>
  </TitlesOfParts>
  <Company>Henrico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Liberties</dc:title>
  <dc:creator>Robert C. Rumans (rcrumans)</dc:creator>
  <cp:lastModifiedBy>Robert C. Rumans (rcrumans)</cp:lastModifiedBy>
  <cp:revision>16</cp:revision>
  <dcterms:created xsi:type="dcterms:W3CDTF">2016-02-22T18:22:47Z</dcterms:created>
  <dcterms:modified xsi:type="dcterms:W3CDTF">2016-02-23T05:32:33Z</dcterms:modified>
</cp:coreProperties>
</file>