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1381" y="386588"/>
            <a:ext cx="8095636" cy="12418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6023" y="1932178"/>
            <a:ext cx="8526353" cy="458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200400"/>
            <a:ext cx="9143999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0476" y="5004307"/>
            <a:ext cx="7211695" cy="632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2865" algn="r">
              <a:lnSpc>
                <a:spcPct val="100000"/>
              </a:lnSpc>
            </a:pPr>
            <a:r>
              <a:rPr sz="4000" b="1" spc="-5" dirty="0" smtClean="0">
                <a:latin typeface="Arial Narrow"/>
                <a:cs typeface="Arial Narrow"/>
              </a:rPr>
              <a:t>Wha</a:t>
            </a:r>
            <a:r>
              <a:rPr sz="4000" b="1" spc="0" dirty="0" smtClean="0">
                <a:latin typeface="Arial Narrow"/>
                <a:cs typeface="Arial Narrow"/>
              </a:rPr>
              <a:t>t</a:t>
            </a:r>
            <a:r>
              <a:rPr sz="4000" b="1" spc="-10" dirty="0" smtClean="0">
                <a:latin typeface="Arial Narrow"/>
                <a:cs typeface="Arial Narrow"/>
              </a:rPr>
              <a:t> </a:t>
            </a:r>
            <a:r>
              <a:rPr sz="4000" b="1" spc="-5" dirty="0" smtClean="0">
                <a:latin typeface="Arial Narrow"/>
                <a:cs typeface="Arial Narrow"/>
              </a:rPr>
              <a:t>fuele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2663" y="5073395"/>
            <a:ext cx="3540125" cy="164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313305">
              <a:lnSpc>
                <a:spcPts val="4320"/>
              </a:lnSpc>
            </a:pPr>
            <a:r>
              <a:rPr sz="4000" b="1" dirty="0" smtClean="0">
                <a:latin typeface="Arial Narrow"/>
                <a:cs typeface="Arial Narrow"/>
              </a:rPr>
              <a:t>d</a:t>
            </a:r>
            <a:r>
              <a:rPr sz="4000" b="1" spc="-10" dirty="0" smtClean="0">
                <a:latin typeface="Arial Narrow"/>
                <a:cs typeface="Arial Narrow"/>
              </a:rPr>
              <a:t> </a:t>
            </a:r>
            <a:r>
              <a:rPr sz="4000" b="1" spc="-5" dirty="0" smtClean="0">
                <a:latin typeface="Arial Narrow"/>
                <a:cs typeface="Arial Narrow"/>
              </a:rPr>
              <a:t>the moder</a:t>
            </a:r>
            <a:r>
              <a:rPr sz="4000" b="1" spc="0" dirty="0" smtClean="0">
                <a:latin typeface="Arial Narrow"/>
                <a:cs typeface="Arial Narrow"/>
              </a:rPr>
              <a:t>n</a:t>
            </a:r>
            <a:r>
              <a:rPr sz="4000" b="1" spc="-20" dirty="0" smtClean="0">
                <a:latin typeface="Arial Narrow"/>
                <a:cs typeface="Arial Narrow"/>
              </a:rPr>
              <a:t> </a:t>
            </a:r>
            <a:r>
              <a:rPr sz="4000" b="1" spc="-5" dirty="0" smtClean="0">
                <a:latin typeface="Arial Narrow"/>
                <a:cs typeface="Arial Narrow"/>
              </a:rPr>
              <a:t>industrial</a:t>
            </a:r>
            <a:endParaRPr sz="4000">
              <a:latin typeface="Arial Narrow"/>
              <a:cs typeface="Arial Narrow"/>
            </a:endParaRPr>
          </a:p>
          <a:p>
            <a:pPr marL="729615">
              <a:lnSpc>
                <a:spcPts val="4255"/>
              </a:lnSpc>
            </a:pPr>
            <a:r>
              <a:rPr sz="4000" b="1" spc="-5" dirty="0" smtClean="0">
                <a:latin typeface="Arial Narrow"/>
                <a:cs typeface="Arial Narrow"/>
              </a:rPr>
              <a:t>economy?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0476" y="2726436"/>
            <a:ext cx="7211568" cy="291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6701" y="485647"/>
            <a:ext cx="1678939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VUS.8b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9454" y="471423"/>
            <a:ext cx="2018284" cy="203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6027" y="5363010"/>
            <a:ext cx="1807210" cy="1567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2805" y="6550914"/>
            <a:ext cx="64770" cy="14478"/>
          </a:xfrm>
          <a:custGeom>
            <a:avLst/>
            <a:gdLst/>
            <a:ahLst/>
            <a:cxnLst/>
            <a:rect l="l" t="t" r="r" b="b"/>
            <a:pathLst>
              <a:path w="64770" h="14477">
                <a:moveTo>
                  <a:pt x="64770" y="14477"/>
                </a:moveTo>
                <a:lnTo>
                  <a:pt x="64770" y="9143"/>
                </a:lnTo>
                <a:lnTo>
                  <a:pt x="64008" y="8381"/>
                </a:lnTo>
                <a:lnTo>
                  <a:pt x="55626" y="8381"/>
                </a:lnTo>
                <a:lnTo>
                  <a:pt x="48006" y="6857"/>
                </a:lnTo>
                <a:lnTo>
                  <a:pt x="40386" y="6095"/>
                </a:lnTo>
                <a:lnTo>
                  <a:pt x="33528" y="4571"/>
                </a:lnTo>
                <a:lnTo>
                  <a:pt x="25908" y="2285"/>
                </a:lnTo>
                <a:lnTo>
                  <a:pt x="18288" y="1523"/>
                </a:lnTo>
                <a:lnTo>
                  <a:pt x="11430" y="0"/>
                </a:lnTo>
                <a:lnTo>
                  <a:pt x="3810" y="0"/>
                </a:lnTo>
                <a:lnTo>
                  <a:pt x="762" y="3809"/>
                </a:lnTo>
                <a:lnTo>
                  <a:pt x="0" y="6857"/>
                </a:lnTo>
                <a:lnTo>
                  <a:pt x="762" y="10667"/>
                </a:lnTo>
                <a:lnTo>
                  <a:pt x="1524" y="13715"/>
                </a:lnTo>
                <a:lnTo>
                  <a:pt x="64770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63567" y="6594347"/>
            <a:ext cx="54101" cy="14478"/>
          </a:xfrm>
          <a:custGeom>
            <a:avLst/>
            <a:gdLst/>
            <a:ahLst/>
            <a:cxnLst/>
            <a:rect l="l" t="t" r="r" b="b"/>
            <a:pathLst>
              <a:path w="54101" h="14477">
                <a:moveTo>
                  <a:pt x="54101" y="6858"/>
                </a:moveTo>
                <a:lnTo>
                  <a:pt x="54101" y="3048"/>
                </a:lnTo>
                <a:lnTo>
                  <a:pt x="51053" y="2286"/>
                </a:lnTo>
                <a:lnTo>
                  <a:pt x="46481" y="762"/>
                </a:lnTo>
                <a:lnTo>
                  <a:pt x="41909" y="2286"/>
                </a:lnTo>
                <a:lnTo>
                  <a:pt x="38861" y="3048"/>
                </a:lnTo>
                <a:lnTo>
                  <a:pt x="32765" y="3048"/>
                </a:lnTo>
                <a:lnTo>
                  <a:pt x="27431" y="2286"/>
                </a:lnTo>
                <a:lnTo>
                  <a:pt x="20573" y="762"/>
                </a:lnTo>
                <a:lnTo>
                  <a:pt x="14477" y="0"/>
                </a:lnTo>
                <a:lnTo>
                  <a:pt x="9143" y="0"/>
                </a:lnTo>
                <a:lnTo>
                  <a:pt x="4571" y="762"/>
                </a:lnTo>
                <a:lnTo>
                  <a:pt x="761" y="4572"/>
                </a:lnTo>
                <a:lnTo>
                  <a:pt x="0" y="9906"/>
                </a:lnTo>
                <a:lnTo>
                  <a:pt x="5333" y="12954"/>
                </a:lnTo>
                <a:lnTo>
                  <a:pt x="10667" y="14478"/>
                </a:lnTo>
                <a:lnTo>
                  <a:pt x="22097" y="14478"/>
                </a:lnTo>
                <a:lnTo>
                  <a:pt x="27431" y="12954"/>
                </a:lnTo>
                <a:lnTo>
                  <a:pt x="32765" y="12954"/>
                </a:lnTo>
                <a:lnTo>
                  <a:pt x="38861" y="12276"/>
                </a:lnTo>
                <a:lnTo>
                  <a:pt x="44957" y="12192"/>
                </a:lnTo>
                <a:lnTo>
                  <a:pt x="48767" y="10668"/>
                </a:lnTo>
                <a:lnTo>
                  <a:pt x="51815" y="9144"/>
                </a:lnTo>
                <a:lnTo>
                  <a:pt x="54101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703319"/>
            <a:ext cx="2747772" cy="3611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457200"/>
            <a:ext cx="2743200" cy="3130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3701" y="5378023"/>
            <a:ext cx="5911215" cy="1535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99"/>
              </a:lnSpc>
            </a:pPr>
            <a:r>
              <a:rPr sz="2800" b="1" dirty="0" smtClean="0">
                <a:solidFill>
                  <a:srgbClr val="FFFF00"/>
                </a:solidFill>
                <a:latin typeface="Arial"/>
                <a:cs typeface="Arial"/>
              </a:rPr>
              <a:t>J.</a:t>
            </a:r>
            <a:r>
              <a:rPr sz="2800" b="1" spc="-365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800" b="1" spc="-1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Morgan</a:t>
            </a:r>
            <a:r>
              <a:rPr sz="2800" b="1" spc="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(finance</a:t>
            </a:r>
            <a:r>
              <a:rPr sz="2800" b="1" spc="-1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b="1" spc="-1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sz="2000" b="1" spc="-5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earne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d</a:t>
            </a:r>
            <a:r>
              <a:rPr sz="2400" b="1" spc="5" dirty="0" smtClean="0">
                <a:solidFill>
                  <a:srgbClr val="9AFFCC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hi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s</a:t>
            </a:r>
            <a:r>
              <a:rPr sz="2400" b="1" spc="-10" dirty="0" smtClean="0">
                <a:solidFill>
                  <a:srgbClr val="9AFFCC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first wealt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h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 i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n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 bankin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g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 business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,</a:t>
            </a:r>
            <a:r>
              <a:rPr sz="2400" b="1" spc="10" dirty="0" smtClean="0">
                <a:solidFill>
                  <a:srgbClr val="9AFFCC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the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n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 later create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d</a:t>
            </a:r>
            <a:r>
              <a:rPr sz="2400" b="1" spc="15" dirty="0" smtClean="0">
                <a:solidFill>
                  <a:srgbClr val="9AFFCC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S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 Stee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l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 Corporatio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n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 whe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y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 he bough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t</a:t>
            </a:r>
            <a:r>
              <a:rPr sz="2400" b="1" spc="-10" dirty="0" smtClean="0">
                <a:solidFill>
                  <a:srgbClr val="9AFFCC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Carnegie</a:t>
            </a:r>
            <a:r>
              <a:rPr sz="2400" b="1" spc="-95" dirty="0" smtClean="0">
                <a:solidFill>
                  <a:srgbClr val="9AFFCC"/>
                </a:solidFill>
                <a:latin typeface="Arial"/>
                <a:cs typeface="Arial"/>
              </a:rPr>
              <a:t>’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s</a:t>
            </a:r>
            <a:r>
              <a:rPr sz="2400" b="1" spc="5" dirty="0" smtClean="0">
                <a:solidFill>
                  <a:srgbClr val="9AFFCC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Arial"/>
                <a:cs typeface="Arial"/>
              </a:rPr>
              <a:t>compan</a:t>
            </a:r>
            <a:r>
              <a:rPr sz="2400" b="1" spc="-185" dirty="0" smtClean="0">
                <a:solidFill>
                  <a:srgbClr val="9AFFCC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9AFF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7477" y="2813050"/>
            <a:ext cx="5293778" cy="1670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64333" y="488950"/>
            <a:ext cx="5452745" cy="485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825"/>
              </a:lnSpc>
              <a:tabLst>
                <a:tab pos="4540250" algn="l"/>
              </a:tabLst>
            </a:pPr>
            <a:r>
              <a:rPr sz="3200" b="1" spc="-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3200" b="1" spc="-75" dirty="0" smtClean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3200" b="1" spc="-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ew</a:t>
            </a:r>
            <a:r>
              <a:rPr sz="3200" b="1" spc="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Carnegie</a:t>
            </a:r>
            <a:r>
              <a:rPr sz="3200" b="1" spc="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 smtClean="0">
                <a:solidFill>
                  <a:srgbClr val="FFFF00"/>
                </a:solidFill>
                <a:latin typeface="Times New Roman"/>
                <a:cs typeface="Times New Roman"/>
              </a:rPr>
              <a:t>(steel);	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true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284" y="978660"/>
            <a:ext cx="7060565" cy="2132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610" marR="12700" indent="-169545" algn="r">
              <a:lnSpc>
                <a:spcPct val="100000"/>
              </a:lnSpc>
              <a:tabLst>
                <a:tab pos="5815965" algn="l"/>
              </a:tabLst>
            </a:pPr>
            <a:r>
              <a:rPr sz="2800" b="1" dirty="0" smtClean="0">
                <a:solidFill>
                  <a:srgbClr val="9AFFCC"/>
                </a:solidFill>
                <a:latin typeface="Times New Roman"/>
                <a:cs typeface="Times New Roman"/>
              </a:rPr>
              <a:t>immigrant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to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riches</a:t>
            </a:r>
            <a:r>
              <a:rPr sz="2800" b="1" spc="-2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stor</a:t>
            </a:r>
            <a:r>
              <a:rPr sz="2800" b="1" spc="-155" dirty="0" smtClean="0">
                <a:solidFill>
                  <a:srgbClr val="9AFFCC"/>
                </a:solidFill>
                <a:latin typeface="Times New Roman"/>
                <a:cs typeface="Times New Roman"/>
              </a:rPr>
              <a:t>y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,</a:t>
            </a:r>
            <a:r>
              <a:rPr sz="28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he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made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his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fortune </a:t>
            </a:r>
            <a:r>
              <a:rPr sz="2800" b="1" spc="-5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e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ducing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the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cost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p</a:t>
            </a:r>
            <a:r>
              <a:rPr sz="2800" b="1" spc="-5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oducing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steel.	Later</a:t>
            </a:r>
            <a:r>
              <a:rPr sz="2800" b="1" spc="-6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in life,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Carnegie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became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a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e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spected philanth</a:t>
            </a:r>
            <a:r>
              <a:rPr sz="2800" b="1" spc="-5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opist-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believing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the wealthy</a:t>
            </a:r>
            <a:r>
              <a:rPr sz="28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should</a:t>
            </a:r>
            <a:endParaRPr sz="2800">
              <a:latin typeface="Times New Roman"/>
              <a:cs typeface="Times New Roman"/>
            </a:endParaRPr>
          </a:p>
          <a:p>
            <a:pPr marR="13335" algn="r">
              <a:lnSpc>
                <a:spcPts val="3345"/>
              </a:lnSpc>
            </a:pPr>
            <a:r>
              <a:rPr sz="2800" b="1" dirty="0" smtClean="0">
                <a:solidFill>
                  <a:srgbClr val="9AFFCC"/>
                </a:solidFill>
                <a:latin typeface="Times New Roman"/>
                <a:cs typeface="Times New Roman"/>
              </a:rPr>
              <a:t>“give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back”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to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the</a:t>
            </a:r>
            <a:r>
              <a:rPr sz="2800" b="1" spc="-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communit</a:t>
            </a:r>
            <a:r>
              <a:rPr sz="2800" b="1" spc="-155" dirty="0" smtClean="0">
                <a:solidFill>
                  <a:srgbClr val="9AFFCC"/>
                </a:solidFill>
                <a:latin typeface="Times New Roman"/>
                <a:cs typeface="Times New Roman"/>
              </a:rPr>
              <a:t>y</a:t>
            </a:r>
            <a:r>
              <a:rPr sz="28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944111"/>
            <a:ext cx="2593848" cy="3371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0152" y="457200"/>
            <a:ext cx="3051048" cy="3125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63850" y="5001595"/>
            <a:ext cx="6220460" cy="1903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  <a:tabLst>
                <a:tab pos="2042160" algn="l"/>
              </a:tabLst>
            </a:pPr>
            <a:r>
              <a:rPr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John D. Rockefeller</a:t>
            </a:r>
            <a:r>
              <a:rPr sz="2800" b="1" spc="-8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(oil);</a:t>
            </a:r>
            <a:r>
              <a:rPr sz="2800" b="1" spc="-254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c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eated</a:t>
            </a:r>
            <a:r>
              <a:rPr sz="24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the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Standar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d</a:t>
            </a:r>
            <a:r>
              <a:rPr sz="2400" b="1" spc="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Oi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l</a:t>
            </a:r>
            <a:r>
              <a:rPr sz="24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Compan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y</a:t>
            </a:r>
            <a:r>
              <a:rPr sz="2400" b="1" spc="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an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d</a:t>
            </a:r>
            <a:r>
              <a:rPr sz="2400" b="1" spc="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inc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ease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d</a:t>
            </a:r>
            <a:r>
              <a:rPr sz="24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wealth th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ug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h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vertica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l</a:t>
            </a:r>
            <a:r>
              <a:rPr sz="2400" b="1" spc="-2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integratio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o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f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sou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ce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a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well a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advertising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.	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Lik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Carnegie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,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h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becam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a 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specte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d</a:t>
            </a:r>
            <a:r>
              <a:rPr sz="24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philanth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opist.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7477" y="2813050"/>
            <a:ext cx="5518603" cy="182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6919" y="490981"/>
            <a:ext cx="6323330" cy="425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45"/>
              </a:lnSpc>
            </a:pPr>
            <a:r>
              <a:rPr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Cornelius</a:t>
            </a:r>
            <a:r>
              <a:rPr sz="2800" b="1" spc="-7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260" dirty="0" smtClean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sz="28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anderbilt</a:t>
            </a:r>
            <a:r>
              <a:rPr sz="2800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(rail</a:t>
            </a:r>
            <a:r>
              <a:rPr sz="2800" b="1" spc="-60" dirty="0" smtClean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oads);</a:t>
            </a:r>
            <a:r>
              <a:rPr sz="2800" b="1" spc="-10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became</a:t>
            </a:r>
            <a:r>
              <a:rPr sz="2400" b="1" spc="-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375" y="918971"/>
            <a:ext cx="6105525" cy="1461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3865" marR="12700" indent="-431800" algn="r">
              <a:lnSpc>
                <a:spcPct val="100000"/>
              </a:lnSpc>
            </a:pP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tycoo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a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h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acqui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ed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vas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amount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</a:t>
            </a:r>
            <a:r>
              <a:rPr sz="2400" b="1" spc="1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o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f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rail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oad track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an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d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fo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ce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d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smalle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-6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companie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s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ou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t 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of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business</a:t>
            </a:r>
            <a:r>
              <a:rPr sz="2400" b="1" spc="10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by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charging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lower</a:t>
            </a:r>
            <a:r>
              <a:rPr sz="2400" b="1" spc="-4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fa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es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in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a</a:t>
            </a:r>
            <a:r>
              <a:rPr sz="2400" b="1" spc="-40" dirty="0" smtClean="0">
                <a:solidFill>
                  <a:srgbClr val="9AFFCC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eas</a:t>
            </a: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9AFFCC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R="13335" algn="r">
              <a:lnSpc>
                <a:spcPts val="2870"/>
              </a:lnSpc>
            </a:pPr>
            <a:r>
              <a:rPr sz="2400" b="1" spc="-5" dirty="0" smtClean="0">
                <a:solidFill>
                  <a:srgbClr val="9AFFCC"/>
                </a:solidFill>
                <a:latin typeface="Times New Roman"/>
                <a:cs typeface="Times New Roman"/>
              </a:rPr>
              <a:t>competition.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88820" marR="12700" indent="-1029969">
              <a:lnSpc>
                <a:spcPct val="100000"/>
              </a:lnSpc>
            </a:pP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Reason</a:t>
            </a:r>
            <a:r>
              <a:rPr sz="40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40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fo</a:t>
            </a:r>
            <a:r>
              <a:rPr sz="40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40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economic transformation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23" y="1932178"/>
            <a:ext cx="8385175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9055" indent="-342900">
              <a:lnSpc>
                <a:spcPts val="3460"/>
              </a:lnSpc>
              <a:buClr>
                <a:srgbClr val="FFFFFF"/>
              </a:buClr>
              <a:buFont typeface="Arial Black"/>
              <a:buChar char="•"/>
              <a:tabLst>
                <a:tab pos="355600" algn="l"/>
              </a:tabLst>
            </a:pP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Government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policies of </a:t>
            </a: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laissez-faire</a:t>
            </a:r>
            <a:r>
              <a:rPr sz="3200" b="1" spc="-1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(“hands-off”)</a:t>
            </a:r>
            <a:r>
              <a:rPr sz="3200" b="1" spc="2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capitalism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special considerations </a:t>
            </a:r>
            <a:r>
              <a:rPr sz="32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(e.g.,</a:t>
            </a:r>
            <a:r>
              <a:rPr sz="3200" b="1" spc="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land grants to railroad</a:t>
            </a:r>
            <a:r>
              <a:rPr sz="3200" b="1" spc="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builders</a:t>
            </a:r>
            <a:r>
              <a:rPr sz="32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750"/>
              </a:lnSpc>
              <a:spcBef>
                <a:spcPts val="13"/>
              </a:spcBef>
              <a:buClr>
                <a:srgbClr val="FFFFFF"/>
              </a:buClr>
              <a:buFont typeface="Arial Black"/>
              <a:buChar char="•"/>
            </a:pPr>
            <a:endParaRPr sz="750"/>
          </a:p>
          <a:p>
            <a:pPr marL="355600" marR="575310" indent="-342900">
              <a:lnSpc>
                <a:spcPts val="3460"/>
              </a:lnSpc>
              <a:buClr>
                <a:srgbClr val="FFFFFF"/>
              </a:buClr>
              <a:buFont typeface="Arial Black"/>
              <a:buChar char="•"/>
              <a:tabLst>
                <a:tab pos="355600" algn="l"/>
              </a:tabLst>
            </a:pP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increasing labor supply (from immigration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migration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from farms)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cities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750"/>
              </a:lnSpc>
              <a:spcBef>
                <a:spcPts val="13"/>
              </a:spcBef>
              <a:buClr>
                <a:srgbClr val="FFFFFF"/>
              </a:buClr>
              <a:buFont typeface="Arial Black"/>
              <a:buChar char="•"/>
            </a:pPr>
            <a:endParaRPr sz="750"/>
          </a:p>
          <a:p>
            <a:pPr marL="355600" marR="12700" indent="-342900">
              <a:lnSpc>
                <a:spcPts val="3460"/>
              </a:lnSpc>
              <a:buClr>
                <a:srgbClr val="FFFFFF"/>
              </a:buClr>
              <a:buFont typeface="Arial Black"/>
              <a:buChar char="•"/>
              <a:tabLst>
                <a:tab pos="355600" algn="l"/>
              </a:tabLst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America’s possession of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wealth of natural resources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navigable rivers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2031491"/>
            <a:ext cx="8966200" cy="5042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4320"/>
              </a:lnSpc>
            </a:pP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Durin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perio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20" dirty="0" smtClean="0">
                <a:solidFill>
                  <a:srgbClr val="FFFFFF"/>
                </a:solidFill>
                <a:latin typeface="Arial Black"/>
                <a:cs typeface="Arial Black"/>
              </a:rPr>
              <a:t>fro</a:t>
            </a:r>
            <a:r>
              <a:rPr sz="3800" b="1" spc="-229" dirty="0" smtClean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25" dirty="0" smtClean="0">
                <a:solidFill>
                  <a:srgbClr val="FFFFFF"/>
                </a:solidFill>
                <a:latin typeface="Arial Black"/>
                <a:cs typeface="Arial Black"/>
              </a:rPr>
              <a:t>Civi</a:t>
            </a:r>
            <a:r>
              <a:rPr sz="3800" b="1" spc="-80" dirty="0" smtClean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70" dirty="0" smtClean="0">
                <a:solidFill>
                  <a:srgbClr val="FFFFFF"/>
                </a:solidFill>
                <a:latin typeface="Arial Black"/>
                <a:cs typeface="Arial Black"/>
              </a:rPr>
              <a:t>War</a:t>
            </a:r>
            <a:r>
              <a:rPr sz="3800" b="1" spc="-95" dirty="0" smtClean="0">
                <a:solidFill>
                  <a:srgbClr val="FFFFFF"/>
                </a:solidFill>
                <a:latin typeface="Arial Black"/>
                <a:cs typeface="Arial Black"/>
              </a:rPr>
              <a:t> t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5" dirty="0" smtClean="0">
                <a:solidFill>
                  <a:srgbClr val="FFFFFF"/>
                </a:solidFill>
                <a:latin typeface="Arial Black"/>
                <a:cs typeface="Arial Black"/>
              </a:rPr>
              <a:t>Worl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95" dirty="0" smtClean="0">
                <a:solidFill>
                  <a:srgbClr val="FFFFFF"/>
                </a:solidFill>
                <a:latin typeface="Arial Black"/>
                <a:cs typeface="Arial Black"/>
              </a:rPr>
              <a:t>Wa</a:t>
            </a:r>
            <a:r>
              <a:rPr sz="3800" b="1" spc="-105" dirty="0" smtClean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95" dirty="0" smtClean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3800" b="1" spc="-80" dirty="0" smtClean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Unite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States</a:t>
            </a:r>
            <a:r>
              <a:rPr sz="3800" b="1" spc="-150" dirty="0" smtClean="0">
                <a:solidFill>
                  <a:srgbClr val="FFFFFF"/>
                </a:solidFill>
                <a:latin typeface="Arial Black"/>
                <a:cs typeface="Arial Black"/>
              </a:rPr>
              <a:t> underwen</a:t>
            </a:r>
            <a:r>
              <a:rPr sz="3800" b="1" spc="-105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economic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 transformatio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3800" b="1" spc="-6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tha</a:t>
            </a:r>
            <a:r>
              <a:rPr sz="3800" b="1" spc="-105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800" b="1" spc="-6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involve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3800" b="1" spc="-7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800" b="1" spc="-8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developin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industria</a:t>
            </a:r>
            <a:r>
              <a:rPr sz="3800" b="1" spc="-80" dirty="0" smtClean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70" dirty="0" smtClean="0">
                <a:solidFill>
                  <a:srgbClr val="FFFFFF"/>
                </a:solidFill>
                <a:latin typeface="Arial Black"/>
                <a:cs typeface="Arial Black"/>
              </a:rPr>
              <a:t>economy</a:t>
            </a:r>
            <a:r>
              <a:rPr sz="3800" b="1" spc="-80" dirty="0" smtClean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the expansio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800" b="1" spc="-90" dirty="0" smtClean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20" dirty="0" smtClean="0">
                <a:solidFill>
                  <a:srgbClr val="FFFFFF"/>
                </a:solidFill>
                <a:latin typeface="Arial Black"/>
                <a:cs typeface="Arial Black"/>
              </a:rPr>
              <a:t>bi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5" dirty="0" smtClean="0">
                <a:solidFill>
                  <a:srgbClr val="FFFFFF"/>
                </a:solidFill>
                <a:latin typeface="Arial Black"/>
                <a:cs typeface="Arial Black"/>
              </a:rPr>
              <a:t>business</a:t>
            </a:r>
            <a:r>
              <a:rPr sz="3800" b="1" spc="-80" dirty="0" smtClean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the growt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800" b="1" spc="-90" dirty="0" smtClean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large-scal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800" b="1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agriculture,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 an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14" dirty="0" smtClean="0">
                <a:solidFill>
                  <a:srgbClr val="FFFFFF"/>
                </a:solidFill>
                <a:latin typeface="Arial Black"/>
                <a:cs typeface="Arial Black"/>
              </a:rPr>
              <a:t>ris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800" b="1" spc="-90" dirty="0" smtClean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nationa</a:t>
            </a:r>
            <a:r>
              <a:rPr sz="3800" b="1" spc="-80" dirty="0" smtClean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5" dirty="0" smtClean="0">
                <a:solidFill>
                  <a:srgbClr val="FFFFFF"/>
                </a:solidFill>
                <a:latin typeface="Arial Black"/>
                <a:cs typeface="Arial Black"/>
              </a:rPr>
              <a:t>labor</a:t>
            </a:r>
            <a:endParaRPr sz="38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  <a:spcBef>
                <a:spcPts val="405"/>
              </a:spcBef>
            </a:pPr>
            <a:r>
              <a:rPr sz="3800" b="1" spc="-145" dirty="0" smtClean="0">
                <a:solidFill>
                  <a:srgbClr val="FFFFFF"/>
                </a:solidFill>
                <a:latin typeface="Arial Black"/>
                <a:cs typeface="Arial Black"/>
              </a:rPr>
              <a:t>union</a:t>
            </a:r>
            <a:r>
              <a:rPr sz="3800" b="1" spc="-14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60" dirty="0" smtClean="0">
                <a:solidFill>
                  <a:srgbClr val="FFFFFF"/>
                </a:solidFill>
                <a:latin typeface="Arial Black"/>
                <a:cs typeface="Arial Black"/>
              </a:rPr>
              <a:t>an</a:t>
            </a:r>
            <a:r>
              <a:rPr sz="3800" b="1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industria</a:t>
            </a:r>
            <a:r>
              <a:rPr sz="3800" b="1" spc="-80" dirty="0" smtClean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38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1" spc="-125" dirty="0" smtClean="0">
                <a:solidFill>
                  <a:srgbClr val="FFFFFF"/>
                </a:solidFill>
                <a:latin typeface="Arial Black"/>
                <a:cs typeface="Arial Black"/>
              </a:rPr>
              <a:t>conflict</a:t>
            </a:r>
            <a:endParaRPr sz="3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2013203"/>
            <a:ext cx="8966200" cy="505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Durin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g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perio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fro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m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Civi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War t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Worl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Wa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Unite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States underwen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6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36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economic transformatio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3600" b="1" spc="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tha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600" b="1" spc="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involve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36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developin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industria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economy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the expansio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o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bi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business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the growt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sz="36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36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large-scal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6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agriculture, an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ris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f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nationa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labor</a:t>
            </a:r>
            <a:endParaRPr sz="3600">
              <a:latin typeface="Arial Black"/>
              <a:cs typeface="Arial Black"/>
            </a:endParaRPr>
          </a:p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 marL="635" algn="ctr">
              <a:lnSpc>
                <a:spcPct val="100000"/>
              </a:lnSpc>
            </a:pP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union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an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industria</a:t>
            </a:r>
            <a:r>
              <a:rPr sz="36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36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conflict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0513" y="1643888"/>
            <a:ext cx="7586345" cy="185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Technologica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l</a:t>
            </a:r>
            <a:r>
              <a:rPr sz="4000" b="1" spc="-1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change spurre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d</a:t>
            </a:r>
            <a:r>
              <a:rPr sz="4000" b="1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growt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h</a:t>
            </a:r>
            <a:r>
              <a:rPr sz="4000" b="1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o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f</a:t>
            </a:r>
            <a:r>
              <a:rPr sz="4000" b="1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industry primaril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y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 i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n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 norther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n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 cities.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41414" y="4047744"/>
            <a:ext cx="9144" cy="9144"/>
          </a:xfrm>
          <a:custGeom>
            <a:avLst/>
            <a:gdLst/>
            <a:ahLst/>
            <a:cxnLst/>
            <a:rect l="l" t="t" r="r" b="b"/>
            <a:pathLst>
              <a:path w="9144" h="9144">
                <a:moveTo>
                  <a:pt x="9144" y="9144"/>
                </a:moveTo>
                <a:lnTo>
                  <a:pt x="9144" y="6096"/>
                </a:lnTo>
                <a:lnTo>
                  <a:pt x="3048" y="0"/>
                </a:lnTo>
                <a:lnTo>
                  <a:pt x="0" y="6096"/>
                </a:lnTo>
                <a:lnTo>
                  <a:pt x="9144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5170" y="5887716"/>
            <a:ext cx="2755900" cy="765789"/>
          </a:xfrm>
          <a:custGeom>
            <a:avLst/>
            <a:gdLst/>
            <a:ahLst/>
            <a:cxnLst/>
            <a:rect l="l" t="t" r="r" b="b"/>
            <a:pathLst>
              <a:path w="2755900" h="765789">
                <a:moveTo>
                  <a:pt x="685800" y="762257"/>
                </a:moveTo>
                <a:lnTo>
                  <a:pt x="685800" y="759209"/>
                </a:lnTo>
                <a:lnTo>
                  <a:pt x="673100" y="747779"/>
                </a:lnTo>
                <a:lnTo>
                  <a:pt x="660400" y="733301"/>
                </a:lnTo>
                <a:lnTo>
                  <a:pt x="609600" y="687581"/>
                </a:lnTo>
                <a:lnTo>
                  <a:pt x="584200" y="658625"/>
                </a:lnTo>
                <a:lnTo>
                  <a:pt x="571500" y="629669"/>
                </a:lnTo>
                <a:lnTo>
                  <a:pt x="558800" y="597665"/>
                </a:lnTo>
                <a:lnTo>
                  <a:pt x="546100" y="612143"/>
                </a:lnTo>
                <a:lnTo>
                  <a:pt x="533400" y="629669"/>
                </a:lnTo>
                <a:lnTo>
                  <a:pt x="533400" y="652529"/>
                </a:lnTo>
                <a:lnTo>
                  <a:pt x="520700" y="670055"/>
                </a:lnTo>
                <a:lnTo>
                  <a:pt x="508000" y="678437"/>
                </a:lnTo>
                <a:lnTo>
                  <a:pt x="482600" y="680707"/>
                </a:lnTo>
                <a:lnTo>
                  <a:pt x="469900" y="682718"/>
                </a:lnTo>
                <a:lnTo>
                  <a:pt x="444500" y="684487"/>
                </a:lnTo>
                <a:lnTo>
                  <a:pt x="431800" y="686030"/>
                </a:lnTo>
                <a:lnTo>
                  <a:pt x="406400" y="687362"/>
                </a:lnTo>
                <a:lnTo>
                  <a:pt x="393700" y="688500"/>
                </a:lnTo>
                <a:lnTo>
                  <a:pt x="368300" y="689459"/>
                </a:lnTo>
                <a:lnTo>
                  <a:pt x="355600" y="690256"/>
                </a:lnTo>
                <a:lnTo>
                  <a:pt x="330200" y="690905"/>
                </a:lnTo>
                <a:lnTo>
                  <a:pt x="317500" y="691424"/>
                </a:lnTo>
                <a:lnTo>
                  <a:pt x="292100" y="691828"/>
                </a:lnTo>
                <a:lnTo>
                  <a:pt x="266700" y="692133"/>
                </a:lnTo>
                <a:lnTo>
                  <a:pt x="254000" y="692354"/>
                </a:lnTo>
                <a:lnTo>
                  <a:pt x="228600" y="692509"/>
                </a:lnTo>
                <a:lnTo>
                  <a:pt x="190500" y="692679"/>
                </a:lnTo>
                <a:lnTo>
                  <a:pt x="139700" y="692829"/>
                </a:lnTo>
                <a:lnTo>
                  <a:pt x="63500" y="692915"/>
                </a:lnTo>
                <a:lnTo>
                  <a:pt x="50800" y="713489"/>
                </a:lnTo>
                <a:lnTo>
                  <a:pt x="38100" y="731015"/>
                </a:lnTo>
                <a:lnTo>
                  <a:pt x="12700" y="747779"/>
                </a:lnTo>
                <a:lnTo>
                  <a:pt x="0" y="762257"/>
                </a:lnTo>
                <a:lnTo>
                  <a:pt x="685800" y="762257"/>
                </a:lnTo>
                <a:close/>
              </a:path>
              <a:path w="2755900" h="765789">
                <a:moveTo>
                  <a:pt x="825500" y="340109"/>
                </a:moveTo>
                <a:lnTo>
                  <a:pt x="812800" y="331727"/>
                </a:lnTo>
                <a:lnTo>
                  <a:pt x="800100" y="325646"/>
                </a:lnTo>
                <a:lnTo>
                  <a:pt x="800100" y="319647"/>
                </a:lnTo>
                <a:lnTo>
                  <a:pt x="762000" y="302055"/>
                </a:lnTo>
                <a:lnTo>
                  <a:pt x="660400" y="256609"/>
                </a:lnTo>
                <a:lnTo>
                  <a:pt x="660400" y="250924"/>
                </a:lnTo>
                <a:lnTo>
                  <a:pt x="622300" y="233661"/>
                </a:lnTo>
                <a:lnTo>
                  <a:pt x="584200" y="215903"/>
                </a:lnTo>
                <a:lnTo>
                  <a:pt x="571500" y="210569"/>
                </a:lnTo>
                <a:lnTo>
                  <a:pt x="571500" y="225047"/>
                </a:lnTo>
                <a:lnTo>
                  <a:pt x="558800" y="244859"/>
                </a:lnTo>
                <a:lnTo>
                  <a:pt x="558800" y="267719"/>
                </a:lnTo>
                <a:lnTo>
                  <a:pt x="546100" y="288293"/>
                </a:lnTo>
                <a:lnTo>
                  <a:pt x="558800" y="288293"/>
                </a:lnTo>
                <a:lnTo>
                  <a:pt x="571500" y="294389"/>
                </a:lnTo>
                <a:lnTo>
                  <a:pt x="609600" y="296675"/>
                </a:lnTo>
                <a:lnTo>
                  <a:pt x="635000" y="302771"/>
                </a:lnTo>
                <a:lnTo>
                  <a:pt x="673100" y="311153"/>
                </a:lnTo>
                <a:lnTo>
                  <a:pt x="698500" y="314201"/>
                </a:lnTo>
                <a:lnTo>
                  <a:pt x="723900" y="320297"/>
                </a:lnTo>
                <a:lnTo>
                  <a:pt x="736600" y="320297"/>
                </a:lnTo>
                <a:lnTo>
                  <a:pt x="749300" y="323385"/>
                </a:lnTo>
                <a:lnTo>
                  <a:pt x="762000" y="325940"/>
                </a:lnTo>
                <a:lnTo>
                  <a:pt x="774700" y="328267"/>
                </a:lnTo>
                <a:lnTo>
                  <a:pt x="787400" y="330674"/>
                </a:lnTo>
                <a:lnTo>
                  <a:pt x="800100" y="333467"/>
                </a:lnTo>
                <a:lnTo>
                  <a:pt x="812800" y="336953"/>
                </a:lnTo>
                <a:lnTo>
                  <a:pt x="825500" y="340109"/>
                </a:lnTo>
                <a:close/>
              </a:path>
              <a:path w="2755900" h="765789">
                <a:moveTo>
                  <a:pt x="825500" y="386591"/>
                </a:moveTo>
                <a:lnTo>
                  <a:pt x="736600" y="372113"/>
                </a:lnTo>
                <a:lnTo>
                  <a:pt x="723900" y="369065"/>
                </a:lnTo>
                <a:lnTo>
                  <a:pt x="711200" y="368812"/>
                </a:lnTo>
                <a:lnTo>
                  <a:pt x="673100" y="369348"/>
                </a:lnTo>
                <a:lnTo>
                  <a:pt x="635000" y="371147"/>
                </a:lnTo>
                <a:lnTo>
                  <a:pt x="596900" y="373339"/>
                </a:lnTo>
                <a:lnTo>
                  <a:pt x="584200" y="374007"/>
                </a:lnTo>
                <a:lnTo>
                  <a:pt x="571500" y="374590"/>
                </a:lnTo>
                <a:lnTo>
                  <a:pt x="558800" y="375056"/>
                </a:lnTo>
                <a:lnTo>
                  <a:pt x="546100" y="375161"/>
                </a:lnTo>
                <a:lnTo>
                  <a:pt x="546100" y="392687"/>
                </a:lnTo>
                <a:lnTo>
                  <a:pt x="558800" y="409451"/>
                </a:lnTo>
                <a:lnTo>
                  <a:pt x="558800" y="444503"/>
                </a:lnTo>
                <a:lnTo>
                  <a:pt x="825500" y="386591"/>
                </a:lnTo>
                <a:close/>
              </a:path>
              <a:path w="2755900" h="765789">
                <a:moveTo>
                  <a:pt x="850900" y="288293"/>
                </a:moveTo>
                <a:lnTo>
                  <a:pt x="711200" y="56645"/>
                </a:lnTo>
                <a:lnTo>
                  <a:pt x="685800" y="71123"/>
                </a:lnTo>
                <a:lnTo>
                  <a:pt x="660400" y="88649"/>
                </a:lnTo>
                <a:lnTo>
                  <a:pt x="647700" y="106175"/>
                </a:lnTo>
                <a:lnTo>
                  <a:pt x="635000" y="117605"/>
                </a:lnTo>
                <a:lnTo>
                  <a:pt x="647700" y="126749"/>
                </a:lnTo>
                <a:lnTo>
                  <a:pt x="736600" y="199152"/>
                </a:lnTo>
                <a:lnTo>
                  <a:pt x="774700" y="223241"/>
                </a:lnTo>
                <a:lnTo>
                  <a:pt x="787400" y="239248"/>
                </a:lnTo>
                <a:lnTo>
                  <a:pt x="812800" y="255198"/>
                </a:lnTo>
                <a:lnTo>
                  <a:pt x="825500" y="271078"/>
                </a:lnTo>
                <a:lnTo>
                  <a:pt x="838200" y="278986"/>
                </a:lnTo>
                <a:lnTo>
                  <a:pt x="850900" y="288293"/>
                </a:lnTo>
                <a:close/>
              </a:path>
              <a:path w="2755900" h="765789">
                <a:moveTo>
                  <a:pt x="850900" y="426977"/>
                </a:moveTo>
                <a:lnTo>
                  <a:pt x="787400" y="473459"/>
                </a:lnTo>
                <a:lnTo>
                  <a:pt x="774700" y="481841"/>
                </a:lnTo>
                <a:lnTo>
                  <a:pt x="762000" y="489456"/>
                </a:lnTo>
                <a:lnTo>
                  <a:pt x="749300" y="497182"/>
                </a:lnTo>
                <a:lnTo>
                  <a:pt x="736600" y="505001"/>
                </a:lnTo>
                <a:lnTo>
                  <a:pt x="736600" y="512891"/>
                </a:lnTo>
                <a:lnTo>
                  <a:pt x="698500" y="536799"/>
                </a:lnTo>
                <a:lnTo>
                  <a:pt x="698500" y="544782"/>
                </a:lnTo>
                <a:lnTo>
                  <a:pt x="673100" y="560652"/>
                </a:lnTo>
                <a:lnTo>
                  <a:pt x="660400" y="568499"/>
                </a:lnTo>
                <a:lnTo>
                  <a:pt x="647700" y="576262"/>
                </a:lnTo>
                <a:lnTo>
                  <a:pt x="635000" y="586235"/>
                </a:lnTo>
                <a:lnTo>
                  <a:pt x="647700" y="600713"/>
                </a:lnTo>
                <a:lnTo>
                  <a:pt x="647700" y="610703"/>
                </a:lnTo>
                <a:lnTo>
                  <a:pt x="660400" y="619335"/>
                </a:lnTo>
                <a:lnTo>
                  <a:pt x="673100" y="626941"/>
                </a:lnTo>
                <a:lnTo>
                  <a:pt x="685800" y="633857"/>
                </a:lnTo>
                <a:lnTo>
                  <a:pt x="685800" y="640414"/>
                </a:lnTo>
                <a:lnTo>
                  <a:pt x="698500" y="646948"/>
                </a:lnTo>
                <a:lnTo>
                  <a:pt x="711200" y="653792"/>
                </a:lnTo>
                <a:lnTo>
                  <a:pt x="723900" y="658625"/>
                </a:lnTo>
                <a:lnTo>
                  <a:pt x="723900" y="652529"/>
                </a:lnTo>
                <a:lnTo>
                  <a:pt x="749300" y="632717"/>
                </a:lnTo>
                <a:lnTo>
                  <a:pt x="762000" y="597665"/>
                </a:lnTo>
                <a:lnTo>
                  <a:pt x="787400" y="557279"/>
                </a:lnTo>
                <a:lnTo>
                  <a:pt x="800100" y="516893"/>
                </a:lnTo>
                <a:lnTo>
                  <a:pt x="825500" y="476507"/>
                </a:lnTo>
                <a:lnTo>
                  <a:pt x="838200" y="444503"/>
                </a:lnTo>
                <a:lnTo>
                  <a:pt x="850900" y="426977"/>
                </a:lnTo>
                <a:close/>
              </a:path>
              <a:path w="2755900" h="765789">
                <a:moveTo>
                  <a:pt x="952500" y="4829"/>
                </a:moveTo>
                <a:lnTo>
                  <a:pt x="927100" y="1781"/>
                </a:lnTo>
                <a:lnTo>
                  <a:pt x="914400" y="497"/>
                </a:lnTo>
                <a:lnTo>
                  <a:pt x="901700" y="0"/>
                </a:lnTo>
                <a:lnTo>
                  <a:pt x="889000" y="150"/>
                </a:lnTo>
                <a:lnTo>
                  <a:pt x="850900" y="3114"/>
                </a:lnTo>
                <a:lnTo>
                  <a:pt x="711200" y="56645"/>
                </a:lnTo>
                <a:lnTo>
                  <a:pt x="838200" y="4829"/>
                </a:lnTo>
                <a:lnTo>
                  <a:pt x="889000" y="291341"/>
                </a:lnTo>
                <a:lnTo>
                  <a:pt x="952500" y="4829"/>
                </a:lnTo>
                <a:close/>
              </a:path>
              <a:path w="2755900" h="765789">
                <a:moveTo>
                  <a:pt x="952500" y="699011"/>
                </a:moveTo>
                <a:lnTo>
                  <a:pt x="939800" y="649481"/>
                </a:lnTo>
                <a:lnTo>
                  <a:pt x="927100" y="568709"/>
                </a:lnTo>
                <a:lnTo>
                  <a:pt x="901700" y="481841"/>
                </a:lnTo>
                <a:lnTo>
                  <a:pt x="889000" y="421643"/>
                </a:lnTo>
                <a:lnTo>
                  <a:pt x="889000" y="470411"/>
                </a:lnTo>
                <a:lnTo>
                  <a:pt x="863600" y="560327"/>
                </a:lnTo>
                <a:lnTo>
                  <a:pt x="850900" y="649481"/>
                </a:lnTo>
                <a:lnTo>
                  <a:pt x="850900" y="699011"/>
                </a:lnTo>
                <a:lnTo>
                  <a:pt x="876300" y="699011"/>
                </a:lnTo>
                <a:lnTo>
                  <a:pt x="889000" y="702059"/>
                </a:lnTo>
                <a:lnTo>
                  <a:pt x="939800" y="702059"/>
                </a:lnTo>
                <a:lnTo>
                  <a:pt x="952500" y="699011"/>
                </a:lnTo>
                <a:close/>
              </a:path>
              <a:path w="2755900" h="765789">
                <a:moveTo>
                  <a:pt x="1155700" y="140465"/>
                </a:moveTo>
                <a:lnTo>
                  <a:pt x="1155700" y="132083"/>
                </a:lnTo>
                <a:lnTo>
                  <a:pt x="1143000" y="109223"/>
                </a:lnTo>
                <a:lnTo>
                  <a:pt x="1130300" y="88649"/>
                </a:lnTo>
                <a:lnTo>
                  <a:pt x="1104900" y="74171"/>
                </a:lnTo>
                <a:lnTo>
                  <a:pt x="1079500" y="68837"/>
                </a:lnTo>
                <a:lnTo>
                  <a:pt x="927100" y="308867"/>
                </a:lnTo>
                <a:lnTo>
                  <a:pt x="1041400" y="210569"/>
                </a:lnTo>
                <a:lnTo>
                  <a:pt x="1054100" y="207521"/>
                </a:lnTo>
                <a:lnTo>
                  <a:pt x="1066800" y="198377"/>
                </a:lnTo>
                <a:lnTo>
                  <a:pt x="1104900" y="175517"/>
                </a:lnTo>
                <a:lnTo>
                  <a:pt x="1130300" y="164087"/>
                </a:lnTo>
                <a:lnTo>
                  <a:pt x="1143000" y="152657"/>
                </a:lnTo>
                <a:lnTo>
                  <a:pt x="1155700" y="140465"/>
                </a:lnTo>
                <a:close/>
              </a:path>
              <a:path w="2755900" h="765789">
                <a:moveTo>
                  <a:pt x="952500" y="453103"/>
                </a:moveTo>
                <a:lnTo>
                  <a:pt x="952500" y="421153"/>
                </a:lnTo>
                <a:lnTo>
                  <a:pt x="939800" y="410890"/>
                </a:lnTo>
                <a:lnTo>
                  <a:pt x="927100" y="401069"/>
                </a:lnTo>
                <a:lnTo>
                  <a:pt x="939800" y="415547"/>
                </a:lnTo>
                <a:lnTo>
                  <a:pt x="939800" y="440679"/>
                </a:lnTo>
                <a:lnTo>
                  <a:pt x="952500" y="453103"/>
                </a:lnTo>
                <a:close/>
              </a:path>
              <a:path w="2755900" h="765789">
                <a:moveTo>
                  <a:pt x="965200" y="489906"/>
                </a:moveTo>
                <a:lnTo>
                  <a:pt x="965200" y="442001"/>
                </a:lnTo>
                <a:lnTo>
                  <a:pt x="952500" y="431529"/>
                </a:lnTo>
                <a:lnTo>
                  <a:pt x="952500" y="477708"/>
                </a:lnTo>
                <a:lnTo>
                  <a:pt x="965200" y="489906"/>
                </a:lnTo>
                <a:close/>
              </a:path>
              <a:path w="2755900" h="765789">
                <a:moveTo>
                  <a:pt x="977900" y="526193"/>
                </a:moveTo>
                <a:lnTo>
                  <a:pt x="977900" y="463167"/>
                </a:lnTo>
                <a:lnTo>
                  <a:pt x="965200" y="452552"/>
                </a:lnTo>
                <a:lnTo>
                  <a:pt x="965200" y="514140"/>
                </a:lnTo>
                <a:lnTo>
                  <a:pt x="977900" y="526193"/>
                </a:lnTo>
                <a:close/>
              </a:path>
              <a:path w="2755900" h="765789">
                <a:moveTo>
                  <a:pt x="1257300" y="354587"/>
                </a:moveTo>
                <a:lnTo>
                  <a:pt x="1257300" y="337823"/>
                </a:lnTo>
                <a:lnTo>
                  <a:pt x="1244600" y="311153"/>
                </a:lnTo>
                <a:lnTo>
                  <a:pt x="1231900" y="285245"/>
                </a:lnTo>
                <a:lnTo>
                  <a:pt x="1231900" y="270767"/>
                </a:lnTo>
                <a:lnTo>
                  <a:pt x="1104900" y="308867"/>
                </a:lnTo>
                <a:lnTo>
                  <a:pt x="977900" y="369065"/>
                </a:lnTo>
                <a:lnTo>
                  <a:pt x="1003300" y="366017"/>
                </a:lnTo>
                <a:lnTo>
                  <a:pt x="1041400" y="366017"/>
                </a:lnTo>
                <a:lnTo>
                  <a:pt x="1181100" y="357635"/>
                </a:lnTo>
                <a:lnTo>
                  <a:pt x="1219200" y="357635"/>
                </a:lnTo>
                <a:lnTo>
                  <a:pt x="1244600" y="354587"/>
                </a:lnTo>
                <a:lnTo>
                  <a:pt x="1257300" y="354587"/>
                </a:lnTo>
                <a:close/>
              </a:path>
              <a:path w="2755900" h="765789">
                <a:moveTo>
                  <a:pt x="1092200" y="638051"/>
                </a:moveTo>
                <a:lnTo>
                  <a:pt x="1092200" y="623573"/>
                </a:lnTo>
                <a:lnTo>
                  <a:pt x="1079500" y="612143"/>
                </a:lnTo>
                <a:lnTo>
                  <a:pt x="1079500" y="600713"/>
                </a:lnTo>
                <a:lnTo>
                  <a:pt x="1066800" y="597665"/>
                </a:lnTo>
                <a:lnTo>
                  <a:pt x="1066800" y="589283"/>
                </a:lnTo>
                <a:lnTo>
                  <a:pt x="1054100" y="579232"/>
                </a:lnTo>
                <a:lnTo>
                  <a:pt x="1041400" y="569041"/>
                </a:lnTo>
                <a:lnTo>
                  <a:pt x="1041400" y="558728"/>
                </a:lnTo>
                <a:lnTo>
                  <a:pt x="1028700" y="548309"/>
                </a:lnTo>
                <a:lnTo>
                  <a:pt x="1028700" y="537801"/>
                </a:lnTo>
                <a:lnTo>
                  <a:pt x="1016000" y="527221"/>
                </a:lnTo>
                <a:lnTo>
                  <a:pt x="1016000" y="516585"/>
                </a:lnTo>
                <a:lnTo>
                  <a:pt x="1003300" y="505911"/>
                </a:lnTo>
                <a:lnTo>
                  <a:pt x="977900" y="473826"/>
                </a:lnTo>
                <a:lnTo>
                  <a:pt x="977900" y="550213"/>
                </a:lnTo>
                <a:lnTo>
                  <a:pt x="990600" y="562198"/>
                </a:lnTo>
                <a:lnTo>
                  <a:pt x="990600" y="574178"/>
                </a:lnTo>
                <a:lnTo>
                  <a:pt x="1003300" y="586161"/>
                </a:lnTo>
                <a:lnTo>
                  <a:pt x="1003300" y="610174"/>
                </a:lnTo>
                <a:lnTo>
                  <a:pt x="1028700" y="658625"/>
                </a:lnTo>
                <a:lnTo>
                  <a:pt x="1041400" y="673103"/>
                </a:lnTo>
                <a:lnTo>
                  <a:pt x="1054100" y="660911"/>
                </a:lnTo>
                <a:lnTo>
                  <a:pt x="1066800" y="649481"/>
                </a:lnTo>
                <a:lnTo>
                  <a:pt x="1092200" y="638051"/>
                </a:lnTo>
                <a:close/>
              </a:path>
              <a:path w="2755900" h="765789">
                <a:moveTo>
                  <a:pt x="1219200" y="499367"/>
                </a:moveTo>
                <a:lnTo>
                  <a:pt x="1219200" y="484889"/>
                </a:lnTo>
                <a:lnTo>
                  <a:pt x="1206500" y="478793"/>
                </a:lnTo>
                <a:lnTo>
                  <a:pt x="1181100" y="470591"/>
                </a:lnTo>
                <a:lnTo>
                  <a:pt x="1143000" y="458212"/>
                </a:lnTo>
                <a:lnTo>
                  <a:pt x="1104900" y="445918"/>
                </a:lnTo>
                <a:lnTo>
                  <a:pt x="1104900" y="441873"/>
                </a:lnTo>
                <a:lnTo>
                  <a:pt x="1092200" y="437867"/>
                </a:lnTo>
                <a:lnTo>
                  <a:pt x="1054100" y="426153"/>
                </a:lnTo>
                <a:lnTo>
                  <a:pt x="1003300" y="412499"/>
                </a:lnTo>
                <a:lnTo>
                  <a:pt x="1181100" y="560327"/>
                </a:lnTo>
                <a:lnTo>
                  <a:pt x="1181100" y="545849"/>
                </a:lnTo>
                <a:lnTo>
                  <a:pt x="1193800" y="522227"/>
                </a:lnTo>
                <a:lnTo>
                  <a:pt x="1219200" y="499367"/>
                </a:lnTo>
                <a:close/>
              </a:path>
              <a:path w="2755900" h="765789">
                <a:moveTo>
                  <a:pt x="1638300" y="762257"/>
                </a:moveTo>
                <a:lnTo>
                  <a:pt x="1612900" y="750827"/>
                </a:lnTo>
                <a:lnTo>
                  <a:pt x="1600200" y="742564"/>
                </a:lnTo>
                <a:lnTo>
                  <a:pt x="1600200" y="734793"/>
                </a:lnTo>
                <a:lnTo>
                  <a:pt x="1587500" y="727345"/>
                </a:lnTo>
                <a:lnTo>
                  <a:pt x="1562100" y="712744"/>
                </a:lnTo>
                <a:lnTo>
                  <a:pt x="1549400" y="705253"/>
                </a:lnTo>
                <a:lnTo>
                  <a:pt x="1549400" y="697410"/>
                </a:lnTo>
                <a:lnTo>
                  <a:pt x="1536700" y="689046"/>
                </a:lnTo>
                <a:lnTo>
                  <a:pt x="1524000" y="670055"/>
                </a:lnTo>
                <a:lnTo>
                  <a:pt x="1485900" y="623573"/>
                </a:lnTo>
                <a:lnTo>
                  <a:pt x="1460500" y="615191"/>
                </a:lnTo>
                <a:lnTo>
                  <a:pt x="1447800" y="609095"/>
                </a:lnTo>
                <a:lnTo>
                  <a:pt x="1422400" y="609095"/>
                </a:lnTo>
                <a:lnTo>
                  <a:pt x="1409700" y="612143"/>
                </a:lnTo>
                <a:lnTo>
                  <a:pt x="1358900" y="618239"/>
                </a:lnTo>
                <a:lnTo>
                  <a:pt x="1320800" y="618239"/>
                </a:lnTo>
                <a:lnTo>
                  <a:pt x="1308100" y="641099"/>
                </a:lnTo>
                <a:lnTo>
                  <a:pt x="1308100" y="652735"/>
                </a:lnTo>
                <a:lnTo>
                  <a:pt x="1295400" y="664135"/>
                </a:lnTo>
                <a:lnTo>
                  <a:pt x="1295400" y="675158"/>
                </a:lnTo>
                <a:lnTo>
                  <a:pt x="1282700" y="685664"/>
                </a:lnTo>
                <a:lnTo>
                  <a:pt x="1282700" y="695513"/>
                </a:lnTo>
                <a:lnTo>
                  <a:pt x="1270000" y="704567"/>
                </a:lnTo>
                <a:lnTo>
                  <a:pt x="1257300" y="712685"/>
                </a:lnTo>
                <a:lnTo>
                  <a:pt x="1244600" y="719727"/>
                </a:lnTo>
                <a:lnTo>
                  <a:pt x="1219200" y="733301"/>
                </a:lnTo>
                <a:lnTo>
                  <a:pt x="1206500" y="727967"/>
                </a:lnTo>
                <a:lnTo>
                  <a:pt x="1193800" y="718823"/>
                </a:lnTo>
                <a:lnTo>
                  <a:pt x="1181100" y="710441"/>
                </a:lnTo>
                <a:lnTo>
                  <a:pt x="1168400" y="704345"/>
                </a:lnTo>
                <a:lnTo>
                  <a:pt x="1104900" y="762257"/>
                </a:lnTo>
                <a:lnTo>
                  <a:pt x="1587500" y="762257"/>
                </a:lnTo>
                <a:lnTo>
                  <a:pt x="1600200" y="765305"/>
                </a:lnTo>
                <a:lnTo>
                  <a:pt x="1625600" y="765305"/>
                </a:lnTo>
                <a:lnTo>
                  <a:pt x="1638300" y="762257"/>
                </a:lnTo>
                <a:close/>
              </a:path>
              <a:path w="2755900" h="765789">
                <a:moveTo>
                  <a:pt x="1739900" y="351539"/>
                </a:moveTo>
                <a:lnTo>
                  <a:pt x="1727200" y="346205"/>
                </a:lnTo>
                <a:lnTo>
                  <a:pt x="1714500" y="339660"/>
                </a:lnTo>
                <a:lnTo>
                  <a:pt x="1714500" y="333251"/>
                </a:lnTo>
                <a:lnTo>
                  <a:pt x="1701800" y="326965"/>
                </a:lnTo>
                <a:lnTo>
                  <a:pt x="1663700" y="308725"/>
                </a:lnTo>
                <a:lnTo>
                  <a:pt x="1625600" y="291162"/>
                </a:lnTo>
                <a:lnTo>
                  <a:pt x="1587500" y="273953"/>
                </a:lnTo>
                <a:lnTo>
                  <a:pt x="1549400" y="250999"/>
                </a:lnTo>
                <a:lnTo>
                  <a:pt x="1524000" y="239303"/>
                </a:lnTo>
                <a:lnTo>
                  <a:pt x="1511300" y="233358"/>
                </a:lnTo>
                <a:lnTo>
                  <a:pt x="1498600" y="227333"/>
                </a:lnTo>
                <a:lnTo>
                  <a:pt x="1485900" y="221999"/>
                </a:lnTo>
                <a:lnTo>
                  <a:pt x="1485900" y="238763"/>
                </a:lnTo>
                <a:lnTo>
                  <a:pt x="1473200" y="259337"/>
                </a:lnTo>
                <a:lnTo>
                  <a:pt x="1473200" y="279911"/>
                </a:lnTo>
                <a:lnTo>
                  <a:pt x="1460500" y="299723"/>
                </a:lnTo>
                <a:lnTo>
                  <a:pt x="1473200" y="299723"/>
                </a:lnTo>
                <a:lnTo>
                  <a:pt x="1485900" y="305819"/>
                </a:lnTo>
                <a:lnTo>
                  <a:pt x="1524000" y="308867"/>
                </a:lnTo>
                <a:lnTo>
                  <a:pt x="1549400" y="314201"/>
                </a:lnTo>
                <a:lnTo>
                  <a:pt x="1587500" y="323345"/>
                </a:lnTo>
                <a:lnTo>
                  <a:pt x="1612900" y="325631"/>
                </a:lnTo>
                <a:lnTo>
                  <a:pt x="1638300" y="331727"/>
                </a:lnTo>
                <a:lnTo>
                  <a:pt x="1651000" y="331727"/>
                </a:lnTo>
                <a:lnTo>
                  <a:pt x="1663700" y="335024"/>
                </a:lnTo>
                <a:lnTo>
                  <a:pt x="1676400" y="337564"/>
                </a:lnTo>
                <a:lnTo>
                  <a:pt x="1701800" y="341840"/>
                </a:lnTo>
                <a:lnTo>
                  <a:pt x="1714500" y="344311"/>
                </a:lnTo>
                <a:lnTo>
                  <a:pt x="1727200" y="347493"/>
                </a:lnTo>
                <a:lnTo>
                  <a:pt x="1739900" y="351539"/>
                </a:lnTo>
                <a:close/>
              </a:path>
              <a:path w="2755900" h="765789">
                <a:moveTo>
                  <a:pt x="1752600" y="398021"/>
                </a:moveTo>
                <a:lnTo>
                  <a:pt x="1651000" y="383543"/>
                </a:lnTo>
                <a:lnTo>
                  <a:pt x="1638300" y="380495"/>
                </a:lnTo>
                <a:lnTo>
                  <a:pt x="1612900" y="380238"/>
                </a:lnTo>
                <a:lnTo>
                  <a:pt x="1600200" y="380230"/>
                </a:lnTo>
                <a:lnTo>
                  <a:pt x="1587500" y="380435"/>
                </a:lnTo>
                <a:lnTo>
                  <a:pt x="1574800" y="380818"/>
                </a:lnTo>
                <a:lnTo>
                  <a:pt x="1574800" y="381346"/>
                </a:lnTo>
                <a:lnTo>
                  <a:pt x="1562100" y="381982"/>
                </a:lnTo>
                <a:lnTo>
                  <a:pt x="1549400" y="382693"/>
                </a:lnTo>
                <a:lnTo>
                  <a:pt x="1524000" y="384196"/>
                </a:lnTo>
                <a:lnTo>
                  <a:pt x="1511300" y="384919"/>
                </a:lnTo>
                <a:lnTo>
                  <a:pt x="1498600" y="385577"/>
                </a:lnTo>
                <a:lnTo>
                  <a:pt x="1485900" y="386135"/>
                </a:lnTo>
                <a:lnTo>
                  <a:pt x="1473200" y="386557"/>
                </a:lnTo>
                <a:lnTo>
                  <a:pt x="1460500" y="386591"/>
                </a:lnTo>
                <a:lnTo>
                  <a:pt x="1460500" y="404117"/>
                </a:lnTo>
                <a:lnTo>
                  <a:pt x="1473200" y="421643"/>
                </a:lnTo>
                <a:lnTo>
                  <a:pt x="1473200" y="455933"/>
                </a:lnTo>
                <a:lnTo>
                  <a:pt x="1752600" y="398021"/>
                </a:lnTo>
                <a:close/>
              </a:path>
              <a:path w="2755900" h="765789">
                <a:moveTo>
                  <a:pt x="1765300" y="299723"/>
                </a:moveTo>
                <a:lnTo>
                  <a:pt x="1625600" y="68837"/>
                </a:lnTo>
                <a:lnTo>
                  <a:pt x="1600200" y="83315"/>
                </a:lnTo>
                <a:lnTo>
                  <a:pt x="1574800" y="100079"/>
                </a:lnTo>
                <a:lnTo>
                  <a:pt x="1549400" y="117605"/>
                </a:lnTo>
                <a:lnTo>
                  <a:pt x="1549400" y="129035"/>
                </a:lnTo>
                <a:lnTo>
                  <a:pt x="1562100" y="138179"/>
                </a:lnTo>
                <a:lnTo>
                  <a:pt x="1574800" y="146037"/>
                </a:lnTo>
                <a:lnTo>
                  <a:pt x="1587500" y="153951"/>
                </a:lnTo>
                <a:lnTo>
                  <a:pt x="1600200" y="161915"/>
                </a:lnTo>
                <a:lnTo>
                  <a:pt x="1600200" y="169922"/>
                </a:lnTo>
                <a:lnTo>
                  <a:pt x="1638300" y="194140"/>
                </a:lnTo>
                <a:lnTo>
                  <a:pt x="1638300" y="202257"/>
                </a:lnTo>
                <a:lnTo>
                  <a:pt x="1676400" y="234775"/>
                </a:lnTo>
                <a:lnTo>
                  <a:pt x="1714500" y="259040"/>
                </a:lnTo>
                <a:lnTo>
                  <a:pt x="1714500" y="267070"/>
                </a:lnTo>
                <a:lnTo>
                  <a:pt x="1739900" y="283005"/>
                </a:lnTo>
                <a:lnTo>
                  <a:pt x="1752600" y="290898"/>
                </a:lnTo>
                <a:lnTo>
                  <a:pt x="1765300" y="299723"/>
                </a:lnTo>
                <a:close/>
              </a:path>
              <a:path w="2755900" h="765789">
                <a:moveTo>
                  <a:pt x="1638300" y="670055"/>
                </a:moveTo>
                <a:lnTo>
                  <a:pt x="1638300" y="534564"/>
                </a:lnTo>
                <a:lnTo>
                  <a:pt x="1600200" y="557682"/>
                </a:lnTo>
                <a:lnTo>
                  <a:pt x="1600200" y="565337"/>
                </a:lnTo>
                <a:lnTo>
                  <a:pt x="1587500" y="572945"/>
                </a:lnTo>
                <a:lnTo>
                  <a:pt x="1574800" y="580492"/>
                </a:lnTo>
                <a:lnTo>
                  <a:pt x="1562100" y="587965"/>
                </a:lnTo>
                <a:lnTo>
                  <a:pt x="1549400" y="597665"/>
                </a:lnTo>
                <a:lnTo>
                  <a:pt x="1549400" y="612143"/>
                </a:lnTo>
                <a:lnTo>
                  <a:pt x="1562100" y="623282"/>
                </a:lnTo>
                <a:lnTo>
                  <a:pt x="1574800" y="632179"/>
                </a:lnTo>
                <a:lnTo>
                  <a:pt x="1587500" y="639464"/>
                </a:lnTo>
                <a:lnTo>
                  <a:pt x="1587500" y="645763"/>
                </a:lnTo>
                <a:lnTo>
                  <a:pt x="1600200" y="651705"/>
                </a:lnTo>
                <a:lnTo>
                  <a:pt x="1612900" y="657919"/>
                </a:lnTo>
                <a:lnTo>
                  <a:pt x="1625600" y="665030"/>
                </a:lnTo>
                <a:lnTo>
                  <a:pt x="1638300" y="670055"/>
                </a:lnTo>
                <a:close/>
              </a:path>
              <a:path w="2755900" h="765789">
                <a:moveTo>
                  <a:pt x="1866900" y="19307"/>
                </a:moveTo>
                <a:lnTo>
                  <a:pt x="1841500" y="16259"/>
                </a:lnTo>
                <a:lnTo>
                  <a:pt x="1828800" y="14757"/>
                </a:lnTo>
                <a:lnTo>
                  <a:pt x="1816100" y="13906"/>
                </a:lnTo>
                <a:lnTo>
                  <a:pt x="1803400" y="13608"/>
                </a:lnTo>
                <a:lnTo>
                  <a:pt x="1790700" y="13767"/>
                </a:lnTo>
                <a:lnTo>
                  <a:pt x="1778000" y="14287"/>
                </a:lnTo>
                <a:lnTo>
                  <a:pt x="1765300" y="15071"/>
                </a:lnTo>
                <a:lnTo>
                  <a:pt x="1752600" y="16022"/>
                </a:lnTo>
                <a:lnTo>
                  <a:pt x="1625600" y="68837"/>
                </a:lnTo>
                <a:lnTo>
                  <a:pt x="1752600" y="16259"/>
                </a:lnTo>
                <a:lnTo>
                  <a:pt x="1803400" y="302771"/>
                </a:lnTo>
                <a:lnTo>
                  <a:pt x="1866900" y="19307"/>
                </a:lnTo>
                <a:close/>
              </a:path>
              <a:path w="2755900" h="765789">
                <a:moveTo>
                  <a:pt x="1752600" y="458981"/>
                </a:moveTo>
                <a:lnTo>
                  <a:pt x="1752600" y="438407"/>
                </a:lnTo>
                <a:lnTo>
                  <a:pt x="1701800" y="487937"/>
                </a:lnTo>
                <a:lnTo>
                  <a:pt x="1689100" y="496319"/>
                </a:lnTo>
                <a:lnTo>
                  <a:pt x="1676400" y="503878"/>
                </a:lnTo>
                <a:lnTo>
                  <a:pt x="1663700" y="511495"/>
                </a:lnTo>
                <a:lnTo>
                  <a:pt x="1638300" y="526851"/>
                </a:lnTo>
                <a:lnTo>
                  <a:pt x="1638300" y="663959"/>
                </a:lnTo>
                <a:lnTo>
                  <a:pt x="1663700" y="644147"/>
                </a:lnTo>
                <a:lnTo>
                  <a:pt x="1676400" y="612143"/>
                </a:lnTo>
                <a:lnTo>
                  <a:pt x="1689100" y="571757"/>
                </a:lnTo>
                <a:lnTo>
                  <a:pt x="1714500" y="528323"/>
                </a:lnTo>
                <a:lnTo>
                  <a:pt x="1727200" y="487937"/>
                </a:lnTo>
                <a:lnTo>
                  <a:pt x="1752600" y="458981"/>
                </a:lnTo>
                <a:close/>
              </a:path>
              <a:path w="2755900" h="765789">
                <a:moveTo>
                  <a:pt x="1866900" y="713489"/>
                </a:moveTo>
                <a:lnTo>
                  <a:pt x="1854200" y="660911"/>
                </a:lnTo>
                <a:lnTo>
                  <a:pt x="1828800" y="580139"/>
                </a:lnTo>
                <a:lnTo>
                  <a:pt x="1816100" y="496319"/>
                </a:lnTo>
                <a:lnTo>
                  <a:pt x="1803400" y="436121"/>
                </a:lnTo>
                <a:lnTo>
                  <a:pt x="1790700" y="481841"/>
                </a:lnTo>
                <a:lnTo>
                  <a:pt x="1765300" y="660911"/>
                </a:lnTo>
                <a:lnTo>
                  <a:pt x="1765300" y="713489"/>
                </a:lnTo>
                <a:lnTo>
                  <a:pt x="1803400" y="713489"/>
                </a:lnTo>
                <a:lnTo>
                  <a:pt x="1803400" y="716537"/>
                </a:lnTo>
                <a:lnTo>
                  <a:pt x="1828800" y="713489"/>
                </a:lnTo>
                <a:lnTo>
                  <a:pt x="1866900" y="713489"/>
                </a:lnTo>
                <a:close/>
              </a:path>
              <a:path w="2755900" h="765789">
                <a:moveTo>
                  <a:pt x="2070100" y="143513"/>
                </a:moveTo>
                <a:lnTo>
                  <a:pt x="2057400" y="120653"/>
                </a:lnTo>
                <a:lnTo>
                  <a:pt x="2032000" y="100079"/>
                </a:lnTo>
                <a:lnTo>
                  <a:pt x="2019300" y="85601"/>
                </a:lnTo>
                <a:lnTo>
                  <a:pt x="1993900" y="80267"/>
                </a:lnTo>
                <a:lnTo>
                  <a:pt x="1841500" y="323345"/>
                </a:lnTo>
                <a:lnTo>
                  <a:pt x="1955800" y="221999"/>
                </a:lnTo>
                <a:lnTo>
                  <a:pt x="1968500" y="218951"/>
                </a:lnTo>
                <a:lnTo>
                  <a:pt x="1981200" y="212428"/>
                </a:lnTo>
                <a:lnTo>
                  <a:pt x="1993900" y="206578"/>
                </a:lnTo>
                <a:lnTo>
                  <a:pt x="2006600" y="201029"/>
                </a:lnTo>
                <a:lnTo>
                  <a:pt x="2019300" y="195407"/>
                </a:lnTo>
                <a:lnTo>
                  <a:pt x="2019300" y="189340"/>
                </a:lnTo>
                <a:lnTo>
                  <a:pt x="2032000" y="182455"/>
                </a:lnTo>
                <a:lnTo>
                  <a:pt x="2044700" y="174378"/>
                </a:lnTo>
                <a:lnTo>
                  <a:pt x="2057400" y="164737"/>
                </a:lnTo>
                <a:lnTo>
                  <a:pt x="2057400" y="153159"/>
                </a:lnTo>
                <a:lnTo>
                  <a:pt x="2070100" y="143513"/>
                </a:lnTo>
                <a:close/>
              </a:path>
              <a:path w="2755900" h="765789">
                <a:moveTo>
                  <a:pt x="1879600" y="514522"/>
                </a:moveTo>
                <a:lnTo>
                  <a:pt x="1879600" y="454083"/>
                </a:lnTo>
                <a:lnTo>
                  <a:pt x="1866900" y="443673"/>
                </a:lnTo>
                <a:lnTo>
                  <a:pt x="1854200" y="433424"/>
                </a:lnTo>
                <a:lnTo>
                  <a:pt x="1841500" y="415547"/>
                </a:lnTo>
                <a:lnTo>
                  <a:pt x="1842843" y="431308"/>
                </a:lnTo>
                <a:lnTo>
                  <a:pt x="1854200" y="442154"/>
                </a:lnTo>
                <a:lnTo>
                  <a:pt x="1854200" y="466349"/>
                </a:lnTo>
                <a:lnTo>
                  <a:pt x="1866900" y="478417"/>
                </a:lnTo>
                <a:lnTo>
                  <a:pt x="1866900" y="502503"/>
                </a:lnTo>
                <a:lnTo>
                  <a:pt x="1879600" y="514522"/>
                </a:lnTo>
                <a:close/>
              </a:path>
              <a:path w="2755900" h="765789">
                <a:moveTo>
                  <a:pt x="1842843" y="431308"/>
                </a:moveTo>
                <a:lnTo>
                  <a:pt x="1841500" y="415547"/>
                </a:lnTo>
                <a:lnTo>
                  <a:pt x="1841500" y="430025"/>
                </a:lnTo>
                <a:lnTo>
                  <a:pt x="1842843" y="431308"/>
                </a:lnTo>
                <a:close/>
              </a:path>
              <a:path w="2755900" h="765789">
                <a:moveTo>
                  <a:pt x="1892300" y="538523"/>
                </a:moveTo>
                <a:lnTo>
                  <a:pt x="1892300" y="475274"/>
                </a:lnTo>
                <a:lnTo>
                  <a:pt x="1879600" y="464627"/>
                </a:lnTo>
                <a:lnTo>
                  <a:pt x="1879600" y="526529"/>
                </a:lnTo>
                <a:lnTo>
                  <a:pt x="1892300" y="538523"/>
                </a:lnTo>
                <a:close/>
              </a:path>
              <a:path w="2755900" h="765789">
                <a:moveTo>
                  <a:pt x="2171700" y="366017"/>
                </a:moveTo>
                <a:lnTo>
                  <a:pt x="2171700" y="349253"/>
                </a:lnTo>
                <a:lnTo>
                  <a:pt x="2159000" y="323345"/>
                </a:lnTo>
                <a:lnTo>
                  <a:pt x="2146300" y="296675"/>
                </a:lnTo>
                <a:lnTo>
                  <a:pt x="2146300" y="282197"/>
                </a:lnTo>
                <a:lnTo>
                  <a:pt x="2019300" y="323345"/>
                </a:lnTo>
                <a:lnTo>
                  <a:pt x="1892300" y="380495"/>
                </a:lnTo>
                <a:lnTo>
                  <a:pt x="1917700" y="378209"/>
                </a:lnTo>
                <a:lnTo>
                  <a:pt x="1943100" y="378209"/>
                </a:lnTo>
                <a:lnTo>
                  <a:pt x="2095500" y="369065"/>
                </a:lnTo>
                <a:lnTo>
                  <a:pt x="2133600" y="369065"/>
                </a:lnTo>
                <a:lnTo>
                  <a:pt x="2159000" y="366017"/>
                </a:lnTo>
                <a:lnTo>
                  <a:pt x="2171700" y="366017"/>
                </a:lnTo>
                <a:close/>
              </a:path>
              <a:path w="2755900" h="765789">
                <a:moveTo>
                  <a:pt x="1943100" y="670055"/>
                </a:moveTo>
                <a:lnTo>
                  <a:pt x="1943100" y="550309"/>
                </a:lnTo>
                <a:lnTo>
                  <a:pt x="1930400" y="539737"/>
                </a:lnTo>
                <a:lnTo>
                  <a:pt x="1930400" y="529068"/>
                </a:lnTo>
                <a:lnTo>
                  <a:pt x="1905000" y="496766"/>
                </a:lnTo>
                <a:lnTo>
                  <a:pt x="1892300" y="485997"/>
                </a:lnTo>
                <a:lnTo>
                  <a:pt x="1892300" y="550507"/>
                </a:lnTo>
                <a:lnTo>
                  <a:pt x="1905000" y="574447"/>
                </a:lnTo>
                <a:lnTo>
                  <a:pt x="1917700" y="610312"/>
                </a:lnTo>
                <a:lnTo>
                  <a:pt x="1943100" y="670055"/>
                </a:lnTo>
                <a:close/>
              </a:path>
              <a:path w="2755900" h="765789">
                <a:moveTo>
                  <a:pt x="2133600" y="499367"/>
                </a:moveTo>
                <a:lnTo>
                  <a:pt x="2120900" y="490985"/>
                </a:lnTo>
                <a:lnTo>
                  <a:pt x="2095500" y="481841"/>
                </a:lnTo>
                <a:lnTo>
                  <a:pt x="2057400" y="470411"/>
                </a:lnTo>
                <a:lnTo>
                  <a:pt x="2019300" y="455933"/>
                </a:lnTo>
                <a:lnTo>
                  <a:pt x="1981200" y="444503"/>
                </a:lnTo>
                <a:lnTo>
                  <a:pt x="1955800" y="436121"/>
                </a:lnTo>
                <a:lnTo>
                  <a:pt x="1930400" y="426977"/>
                </a:lnTo>
                <a:lnTo>
                  <a:pt x="1905000" y="423929"/>
                </a:lnTo>
                <a:lnTo>
                  <a:pt x="2082800" y="571757"/>
                </a:lnTo>
                <a:lnTo>
                  <a:pt x="2095500" y="557279"/>
                </a:lnTo>
                <a:lnTo>
                  <a:pt x="2108200" y="534419"/>
                </a:lnTo>
                <a:lnTo>
                  <a:pt x="2120900" y="513845"/>
                </a:lnTo>
                <a:lnTo>
                  <a:pt x="2133600" y="499367"/>
                </a:lnTo>
                <a:close/>
              </a:path>
              <a:path w="2755900" h="765789">
                <a:moveTo>
                  <a:pt x="2006600" y="652529"/>
                </a:moveTo>
                <a:lnTo>
                  <a:pt x="2006600" y="635003"/>
                </a:lnTo>
                <a:lnTo>
                  <a:pt x="1993900" y="623573"/>
                </a:lnTo>
                <a:lnTo>
                  <a:pt x="1993900" y="612143"/>
                </a:lnTo>
                <a:lnTo>
                  <a:pt x="1981200" y="609095"/>
                </a:lnTo>
                <a:lnTo>
                  <a:pt x="1981200" y="600713"/>
                </a:lnTo>
                <a:lnTo>
                  <a:pt x="1968500" y="591055"/>
                </a:lnTo>
                <a:lnTo>
                  <a:pt x="1955800" y="581158"/>
                </a:lnTo>
                <a:lnTo>
                  <a:pt x="1955800" y="571048"/>
                </a:lnTo>
                <a:lnTo>
                  <a:pt x="1943100" y="560756"/>
                </a:lnTo>
                <a:lnTo>
                  <a:pt x="1943100" y="684533"/>
                </a:lnTo>
                <a:lnTo>
                  <a:pt x="1968500" y="673103"/>
                </a:lnTo>
                <a:lnTo>
                  <a:pt x="1981200" y="660911"/>
                </a:lnTo>
                <a:lnTo>
                  <a:pt x="2006600" y="652529"/>
                </a:lnTo>
                <a:close/>
              </a:path>
              <a:path w="2755900" h="765789">
                <a:moveTo>
                  <a:pt x="2273300" y="762155"/>
                </a:moveTo>
                <a:lnTo>
                  <a:pt x="2273300" y="539753"/>
                </a:lnTo>
                <a:lnTo>
                  <a:pt x="2260600" y="554231"/>
                </a:lnTo>
                <a:lnTo>
                  <a:pt x="2235200" y="557279"/>
                </a:lnTo>
                <a:lnTo>
                  <a:pt x="2222500" y="554231"/>
                </a:lnTo>
                <a:lnTo>
                  <a:pt x="2209800" y="545849"/>
                </a:lnTo>
                <a:lnTo>
                  <a:pt x="2197100" y="534419"/>
                </a:lnTo>
                <a:lnTo>
                  <a:pt x="2184400" y="554231"/>
                </a:lnTo>
                <a:lnTo>
                  <a:pt x="2171700" y="565134"/>
                </a:lnTo>
                <a:lnTo>
                  <a:pt x="2171700" y="575957"/>
                </a:lnTo>
                <a:lnTo>
                  <a:pt x="2159000" y="586689"/>
                </a:lnTo>
                <a:lnTo>
                  <a:pt x="2159000" y="597320"/>
                </a:lnTo>
                <a:lnTo>
                  <a:pt x="2146300" y="607840"/>
                </a:lnTo>
                <a:lnTo>
                  <a:pt x="2146300" y="618239"/>
                </a:lnTo>
                <a:lnTo>
                  <a:pt x="2133600" y="628507"/>
                </a:lnTo>
                <a:lnTo>
                  <a:pt x="2120900" y="638634"/>
                </a:lnTo>
                <a:lnTo>
                  <a:pt x="2120900" y="648610"/>
                </a:lnTo>
                <a:lnTo>
                  <a:pt x="2108200" y="658425"/>
                </a:lnTo>
                <a:lnTo>
                  <a:pt x="2095500" y="668068"/>
                </a:lnTo>
                <a:lnTo>
                  <a:pt x="2095500" y="677530"/>
                </a:lnTo>
                <a:lnTo>
                  <a:pt x="2082800" y="686801"/>
                </a:lnTo>
                <a:lnTo>
                  <a:pt x="2070100" y="695870"/>
                </a:lnTo>
                <a:lnTo>
                  <a:pt x="2070100" y="704728"/>
                </a:lnTo>
                <a:lnTo>
                  <a:pt x="2057400" y="713364"/>
                </a:lnTo>
                <a:lnTo>
                  <a:pt x="2044700" y="721769"/>
                </a:lnTo>
                <a:lnTo>
                  <a:pt x="2032000" y="729932"/>
                </a:lnTo>
                <a:lnTo>
                  <a:pt x="2019300" y="737843"/>
                </a:lnTo>
                <a:lnTo>
                  <a:pt x="2019300" y="745493"/>
                </a:lnTo>
                <a:lnTo>
                  <a:pt x="1993900" y="759209"/>
                </a:lnTo>
                <a:lnTo>
                  <a:pt x="2032000" y="765305"/>
                </a:lnTo>
                <a:lnTo>
                  <a:pt x="2057400" y="765610"/>
                </a:lnTo>
                <a:lnTo>
                  <a:pt x="2070100" y="765789"/>
                </a:lnTo>
                <a:lnTo>
                  <a:pt x="2108200" y="765693"/>
                </a:lnTo>
                <a:lnTo>
                  <a:pt x="2120900" y="765495"/>
                </a:lnTo>
                <a:lnTo>
                  <a:pt x="2133600" y="765235"/>
                </a:lnTo>
                <a:lnTo>
                  <a:pt x="2146300" y="764927"/>
                </a:lnTo>
                <a:lnTo>
                  <a:pt x="2184400" y="764219"/>
                </a:lnTo>
                <a:lnTo>
                  <a:pt x="2222500" y="763124"/>
                </a:lnTo>
                <a:lnTo>
                  <a:pt x="2260600" y="762306"/>
                </a:lnTo>
                <a:lnTo>
                  <a:pt x="2273300" y="762155"/>
                </a:lnTo>
                <a:close/>
              </a:path>
              <a:path w="2755900" h="765789">
                <a:moveTo>
                  <a:pt x="2413000" y="759209"/>
                </a:moveTo>
                <a:lnTo>
                  <a:pt x="2374900" y="713489"/>
                </a:lnTo>
                <a:lnTo>
                  <a:pt x="2362200" y="710441"/>
                </a:lnTo>
                <a:lnTo>
                  <a:pt x="2349500" y="716537"/>
                </a:lnTo>
                <a:lnTo>
                  <a:pt x="2336800" y="724919"/>
                </a:lnTo>
                <a:lnTo>
                  <a:pt x="2324100" y="727967"/>
                </a:lnTo>
                <a:lnTo>
                  <a:pt x="2298700" y="704345"/>
                </a:lnTo>
                <a:lnTo>
                  <a:pt x="2298700" y="421643"/>
                </a:lnTo>
                <a:lnTo>
                  <a:pt x="2286000" y="421643"/>
                </a:lnTo>
                <a:lnTo>
                  <a:pt x="2273300" y="418595"/>
                </a:lnTo>
                <a:lnTo>
                  <a:pt x="2260600" y="412499"/>
                </a:lnTo>
                <a:lnTo>
                  <a:pt x="2260600" y="447551"/>
                </a:lnTo>
                <a:lnTo>
                  <a:pt x="2273300" y="464315"/>
                </a:lnTo>
                <a:lnTo>
                  <a:pt x="2273300" y="762155"/>
                </a:lnTo>
                <a:lnTo>
                  <a:pt x="2362200" y="762257"/>
                </a:lnTo>
                <a:lnTo>
                  <a:pt x="2374900" y="756923"/>
                </a:lnTo>
                <a:lnTo>
                  <a:pt x="2387600" y="759209"/>
                </a:lnTo>
                <a:lnTo>
                  <a:pt x="2400300" y="762257"/>
                </a:lnTo>
                <a:lnTo>
                  <a:pt x="2413000" y="759209"/>
                </a:lnTo>
                <a:close/>
              </a:path>
              <a:path w="2755900" h="765789">
                <a:moveTo>
                  <a:pt x="2273300" y="539753"/>
                </a:moveTo>
                <a:lnTo>
                  <a:pt x="2273300" y="464315"/>
                </a:lnTo>
                <a:lnTo>
                  <a:pt x="2260600" y="484889"/>
                </a:lnTo>
                <a:lnTo>
                  <a:pt x="2260600" y="522227"/>
                </a:lnTo>
                <a:lnTo>
                  <a:pt x="2273300" y="539753"/>
                </a:lnTo>
                <a:close/>
              </a:path>
              <a:path w="2755900" h="765789">
                <a:moveTo>
                  <a:pt x="2336800" y="562613"/>
                </a:moveTo>
                <a:lnTo>
                  <a:pt x="2336800" y="502415"/>
                </a:lnTo>
                <a:lnTo>
                  <a:pt x="2324100" y="484889"/>
                </a:lnTo>
                <a:lnTo>
                  <a:pt x="2311400" y="464315"/>
                </a:lnTo>
                <a:lnTo>
                  <a:pt x="2311400" y="441455"/>
                </a:lnTo>
                <a:lnTo>
                  <a:pt x="2298700" y="418595"/>
                </a:lnTo>
                <a:lnTo>
                  <a:pt x="2298700" y="652529"/>
                </a:lnTo>
                <a:lnTo>
                  <a:pt x="2324100" y="594617"/>
                </a:lnTo>
                <a:lnTo>
                  <a:pt x="2336800" y="562613"/>
                </a:lnTo>
                <a:close/>
              </a:path>
              <a:path w="2755900" h="765789">
                <a:moveTo>
                  <a:pt x="2755900" y="100079"/>
                </a:moveTo>
                <a:lnTo>
                  <a:pt x="2755900" y="80267"/>
                </a:lnTo>
                <a:lnTo>
                  <a:pt x="2743200" y="68837"/>
                </a:lnTo>
                <a:lnTo>
                  <a:pt x="2730500" y="74171"/>
                </a:lnTo>
                <a:lnTo>
                  <a:pt x="2717800" y="85601"/>
                </a:lnTo>
                <a:lnTo>
                  <a:pt x="2705100" y="91791"/>
                </a:lnTo>
                <a:lnTo>
                  <a:pt x="2692400" y="95903"/>
                </a:lnTo>
                <a:lnTo>
                  <a:pt x="2679700" y="98059"/>
                </a:lnTo>
                <a:lnTo>
                  <a:pt x="2667000" y="98385"/>
                </a:lnTo>
                <a:lnTo>
                  <a:pt x="2654300" y="97004"/>
                </a:lnTo>
                <a:lnTo>
                  <a:pt x="2641600" y="94040"/>
                </a:lnTo>
                <a:lnTo>
                  <a:pt x="2628900" y="89616"/>
                </a:lnTo>
                <a:lnTo>
                  <a:pt x="2616200" y="83858"/>
                </a:lnTo>
                <a:lnTo>
                  <a:pt x="2616200" y="76889"/>
                </a:lnTo>
                <a:lnTo>
                  <a:pt x="2603500" y="68832"/>
                </a:lnTo>
                <a:lnTo>
                  <a:pt x="2578100" y="54359"/>
                </a:lnTo>
                <a:lnTo>
                  <a:pt x="2527300" y="48263"/>
                </a:lnTo>
                <a:lnTo>
                  <a:pt x="2501900" y="48263"/>
                </a:lnTo>
                <a:lnTo>
                  <a:pt x="2476500" y="51311"/>
                </a:lnTo>
                <a:lnTo>
                  <a:pt x="2438400" y="48263"/>
                </a:lnTo>
                <a:lnTo>
                  <a:pt x="2413000" y="45215"/>
                </a:lnTo>
                <a:lnTo>
                  <a:pt x="2400300" y="51311"/>
                </a:lnTo>
                <a:lnTo>
                  <a:pt x="2387600" y="54359"/>
                </a:lnTo>
                <a:lnTo>
                  <a:pt x="2374900" y="59693"/>
                </a:lnTo>
                <a:lnTo>
                  <a:pt x="2374900" y="71123"/>
                </a:lnTo>
                <a:lnTo>
                  <a:pt x="2387600" y="88649"/>
                </a:lnTo>
                <a:lnTo>
                  <a:pt x="2413000" y="106175"/>
                </a:lnTo>
                <a:lnTo>
                  <a:pt x="2413000" y="126749"/>
                </a:lnTo>
                <a:lnTo>
                  <a:pt x="2425700" y="149609"/>
                </a:lnTo>
                <a:lnTo>
                  <a:pt x="2717800" y="146561"/>
                </a:lnTo>
                <a:lnTo>
                  <a:pt x="2730500" y="135131"/>
                </a:lnTo>
                <a:lnTo>
                  <a:pt x="2755900" y="100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ts val="4790"/>
              </a:lnSpc>
            </a:pP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Inventions/Innovations:</a:t>
            </a:r>
            <a:endParaRPr sz="4000">
              <a:latin typeface="Arial Black"/>
              <a:cs typeface="Arial Black"/>
            </a:endParaRPr>
          </a:p>
          <a:p>
            <a:pPr marL="1270" marR="0" algn="ctr">
              <a:lnSpc>
                <a:spcPts val="5270"/>
              </a:lnSpc>
            </a:pPr>
            <a:r>
              <a:rPr sz="4400" b="1" spc="-35" dirty="0" smtClean="0">
                <a:solidFill>
                  <a:srgbClr val="FFFF00"/>
                </a:solidFill>
                <a:latin typeface="Arial Black"/>
                <a:cs typeface="Arial Black"/>
              </a:rPr>
              <a:t>Corporation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63" y="1937258"/>
            <a:ext cx="5065395" cy="4274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80000"/>
              </a:lnSpc>
              <a:buClr>
                <a:srgbClr val="FFFFFF"/>
              </a:buClr>
              <a:buFont typeface="MaestroTimes"/>
              <a:buChar char=""/>
              <a:tabLst>
                <a:tab pos="355600" algn="l"/>
              </a:tabLst>
            </a:pP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Investor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woul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buy stoc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i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companies, the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ear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dividends whe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profit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wer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made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FFFFFF"/>
              </a:buClr>
              <a:buFont typeface="MaestroTimes"/>
              <a:buChar char=""/>
            </a:pPr>
            <a:endParaRPr sz="650"/>
          </a:p>
          <a:p>
            <a:pPr marL="355600" marR="33655" indent="-342900">
              <a:lnSpc>
                <a:spcPct val="80000"/>
              </a:lnSpc>
              <a:buClr>
                <a:srgbClr val="FFFFFF"/>
              </a:buClr>
              <a:buFont typeface="MaestroTimes"/>
              <a:buChar char=""/>
              <a:tabLst>
                <a:tab pos="355600" algn="l"/>
              </a:tabLst>
            </a:pP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Thi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woul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28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giv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the corporatio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capita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with whic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operat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and expand.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FFFFFF"/>
              </a:buClr>
              <a:buFont typeface="MaestroTimes"/>
              <a:buChar char=""/>
            </a:pPr>
            <a:endParaRPr sz="650"/>
          </a:p>
          <a:p>
            <a:pPr marL="355600" marR="93980" indent="-342900">
              <a:lnSpc>
                <a:spcPct val="80000"/>
              </a:lnSpc>
              <a:buClr>
                <a:srgbClr val="FFFFFF"/>
              </a:buClr>
              <a:buFont typeface="MaestroTimes"/>
              <a:buChar char=""/>
              <a:tabLst>
                <a:tab pos="355600" algn="l"/>
              </a:tabLst>
            </a:pP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Investor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coul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only los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amoun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8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of mone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pu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int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the compan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8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r>
              <a:rPr sz="28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limited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7400" y="1752600"/>
            <a:ext cx="3276600" cy="3276600"/>
          </a:xfrm>
          <a:custGeom>
            <a:avLst/>
            <a:gdLst/>
            <a:ahLst/>
            <a:cxnLst/>
            <a:rect l="l" t="t" r="r" b="b"/>
            <a:pathLst>
              <a:path w="3276600" h="3276600">
                <a:moveTo>
                  <a:pt x="1771649" y="1441704"/>
                </a:moveTo>
                <a:lnTo>
                  <a:pt x="1768601" y="1295400"/>
                </a:lnTo>
                <a:lnTo>
                  <a:pt x="1757171" y="1162050"/>
                </a:lnTo>
                <a:lnTo>
                  <a:pt x="1741931" y="1049274"/>
                </a:lnTo>
                <a:lnTo>
                  <a:pt x="1728977" y="970788"/>
                </a:lnTo>
                <a:lnTo>
                  <a:pt x="1724405" y="935736"/>
                </a:lnTo>
                <a:lnTo>
                  <a:pt x="1707641" y="880110"/>
                </a:lnTo>
                <a:lnTo>
                  <a:pt x="1687829" y="838962"/>
                </a:lnTo>
                <a:lnTo>
                  <a:pt x="1629917" y="728472"/>
                </a:lnTo>
                <a:lnTo>
                  <a:pt x="1591817" y="665988"/>
                </a:lnTo>
                <a:lnTo>
                  <a:pt x="1552193" y="596646"/>
                </a:lnTo>
                <a:lnTo>
                  <a:pt x="1521243" y="546373"/>
                </a:lnTo>
                <a:lnTo>
                  <a:pt x="1427158" y="396933"/>
                </a:lnTo>
                <a:lnTo>
                  <a:pt x="1235201" y="100584"/>
                </a:lnTo>
                <a:lnTo>
                  <a:pt x="1195577" y="41148"/>
                </a:lnTo>
                <a:lnTo>
                  <a:pt x="1169169" y="0"/>
                </a:lnTo>
                <a:lnTo>
                  <a:pt x="0" y="0"/>
                </a:lnTo>
                <a:lnTo>
                  <a:pt x="0" y="3276600"/>
                </a:lnTo>
                <a:lnTo>
                  <a:pt x="1107947" y="3276600"/>
                </a:lnTo>
                <a:lnTo>
                  <a:pt x="1107947" y="2313432"/>
                </a:lnTo>
                <a:lnTo>
                  <a:pt x="1111757" y="2272284"/>
                </a:lnTo>
                <a:lnTo>
                  <a:pt x="1117853" y="2272284"/>
                </a:lnTo>
                <a:lnTo>
                  <a:pt x="1156760" y="2265812"/>
                </a:lnTo>
                <a:lnTo>
                  <a:pt x="1194215" y="2257247"/>
                </a:lnTo>
                <a:lnTo>
                  <a:pt x="1264988" y="2234163"/>
                </a:lnTo>
                <a:lnTo>
                  <a:pt x="1330610" y="2203676"/>
                </a:lnTo>
                <a:lnTo>
                  <a:pt x="1391519" y="2166431"/>
                </a:lnTo>
                <a:lnTo>
                  <a:pt x="1448152" y="2123074"/>
                </a:lnTo>
                <a:lnTo>
                  <a:pt x="1500947" y="2074250"/>
                </a:lnTo>
                <a:lnTo>
                  <a:pt x="1550341" y="2020604"/>
                </a:lnTo>
                <a:lnTo>
                  <a:pt x="1596772" y="1962780"/>
                </a:lnTo>
                <a:lnTo>
                  <a:pt x="1640678" y="1901424"/>
                </a:lnTo>
                <a:lnTo>
                  <a:pt x="1661820" y="1869623"/>
                </a:lnTo>
                <a:lnTo>
                  <a:pt x="1682495" y="1837182"/>
                </a:lnTo>
                <a:lnTo>
                  <a:pt x="1735835" y="1723644"/>
                </a:lnTo>
                <a:lnTo>
                  <a:pt x="1764029" y="1586484"/>
                </a:lnTo>
                <a:lnTo>
                  <a:pt x="1771649" y="1441704"/>
                </a:lnTo>
                <a:close/>
              </a:path>
              <a:path w="3276600" h="3276600">
                <a:moveTo>
                  <a:pt x="3276600" y="3276600"/>
                </a:moveTo>
                <a:lnTo>
                  <a:pt x="3276600" y="1614900"/>
                </a:lnTo>
                <a:lnTo>
                  <a:pt x="3275837" y="1618488"/>
                </a:lnTo>
                <a:lnTo>
                  <a:pt x="3234689" y="1777746"/>
                </a:lnTo>
                <a:lnTo>
                  <a:pt x="3201923" y="1899666"/>
                </a:lnTo>
                <a:lnTo>
                  <a:pt x="3189731" y="1937766"/>
                </a:lnTo>
                <a:lnTo>
                  <a:pt x="3185159" y="1956054"/>
                </a:lnTo>
                <a:lnTo>
                  <a:pt x="3158489" y="2005584"/>
                </a:lnTo>
                <a:lnTo>
                  <a:pt x="3115817" y="2071116"/>
                </a:lnTo>
                <a:lnTo>
                  <a:pt x="3087623" y="2109216"/>
                </a:lnTo>
                <a:lnTo>
                  <a:pt x="3026663" y="2189988"/>
                </a:lnTo>
                <a:lnTo>
                  <a:pt x="2959670" y="2273364"/>
                </a:lnTo>
                <a:lnTo>
                  <a:pt x="2925494" y="2314576"/>
                </a:lnTo>
                <a:lnTo>
                  <a:pt x="2890454" y="2355031"/>
                </a:lnTo>
                <a:lnTo>
                  <a:pt x="2854242" y="2394397"/>
                </a:lnTo>
                <a:lnTo>
                  <a:pt x="2816548" y="2432343"/>
                </a:lnTo>
                <a:lnTo>
                  <a:pt x="2773679" y="2470404"/>
                </a:lnTo>
                <a:lnTo>
                  <a:pt x="2721101" y="2500122"/>
                </a:lnTo>
                <a:lnTo>
                  <a:pt x="2670047" y="2527554"/>
                </a:lnTo>
                <a:lnTo>
                  <a:pt x="2629855" y="2550284"/>
                </a:lnTo>
                <a:lnTo>
                  <a:pt x="2589030" y="2571753"/>
                </a:lnTo>
                <a:lnTo>
                  <a:pt x="2547607" y="2591956"/>
                </a:lnTo>
                <a:lnTo>
                  <a:pt x="2505624" y="2610891"/>
                </a:lnTo>
                <a:lnTo>
                  <a:pt x="2463115" y="2628553"/>
                </a:lnTo>
                <a:lnTo>
                  <a:pt x="2420117" y="2644940"/>
                </a:lnTo>
                <a:lnTo>
                  <a:pt x="2376666" y="2660049"/>
                </a:lnTo>
                <a:lnTo>
                  <a:pt x="2332797" y="2673875"/>
                </a:lnTo>
                <a:lnTo>
                  <a:pt x="2288547" y="2686417"/>
                </a:lnTo>
                <a:lnTo>
                  <a:pt x="2243951" y="2697670"/>
                </a:lnTo>
                <a:lnTo>
                  <a:pt x="2199046" y="2707632"/>
                </a:lnTo>
                <a:lnTo>
                  <a:pt x="2153867" y="2716298"/>
                </a:lnTo>
                <a:lnTo>
                  <a:pt x="2108450" y="2723667"/>
                </a:lnTo>
                <a:lnTo>
                  <a:pt x="2062831" y="2729735"/>
                </a:lnTo>
                <a:lnTo>
                  <a:pt x="2017046" y="2734497"/>
                </a:lnTo>
                <a:lnTo>
                  <a:pt x="1971131" y="2737952"/>
                </a:lnTo>
                <a:lnTo>
                  <a:pt x="1925122" y="2740096"/>
                </a:lnTo>
                <a:lnTo>
                  <a:pt x="1879055" y="2740925"/>
                </a:lnTo>
                <a:lnTo>
                  <a:pt x="1832965" y="2740437"/>
                </a:lnTo>
                <a:lnTo>
                  <a:pt x="1786889" y="2738628"/>
                </a:lnTo>
                <a:lnTo>
                  <a:pt x="1755647" y="2737104"/>
                </a:lnTo>
                <a:lnTo>
                  <a:pt x="1722119" y="2732532"/>
                </a:lnTo>
                <a:lnTo>
                  <a:pt x="1700783" y="2727198"/>
                </a:lnTo>
                <a:lnTo>
                  <a:pt x="1663244" y="2719154"/>
                </a:lnTo>
                <a:lnTo>
                  <a:pt x="1614879" y="2707896"/>
                </a:lnTo>
                <a:lnTo>
                  <a:pt x="1566932" y="2695282"/>
                </a:lnTo>
                <a:lnTo>
                  <a:pt x="1519466" y="2681192"/>
                </a:lnTo>
                <a:lnTo>
                  <a:pt x="1472541" y="2665507"/>
                </a:lnTo>
                <a:lnTo>
                  <a:pt x="1426220" y="2648109"/>
                </a:lnTo>
                <a:lnTo>
                  <a:pt x="1380564" y="2628879"/>
                </a:lnTo>
                <a:lnTo>
                  <a:pt x="1354073" y="2616708"/>
                </a:lnTo>
                <a:lnTo>
                  <a:pt x="1344167" y="2612136"/>
                </a:lnTo>
                <a:lnTo>
                  <a:pt x="1323943" y="2601772"/>
                </a:lnTo>
                <a:lnTo>
                  <a:pt x="1300827" y="2590530"/>
                </a:lnTo>
                <a:lnTo>
                  <a:pt x="1289791" y="2585110"/>
                </a:lnTo>
                <a:lnTo>
                  <a:pt x="1246639" y="2562736"/>
                </a:lnTo>
                <a:lnTo>
                  <a:pt x="1212341" y="2542794"/>
                </a:lnTo>
                <a:lnTo>
                  <a:pt x="1195577" y="2531364"/>
                </a:lnTo>
                <a:lnTo>
                  <a:pt x="1172695" y="2516234"/>
                </a:lnTo>
                <a:lnTo>
                  <a:pt x="1161046" y="2507559"/>
                </a:lnTo>
                <a:lnTo>
                  <a:pt x="1151437" y="2501188"/>
                </a:lnTo>
                <a:lnTo>
                  <a:pt x="1137526" y="2492730"/>
                </a:lnTo>
                <a:lnTo>
                  <a:pt x="1132817" y="2489330"/>
                </a:lnTo>
                <a:lnTo>
                  <a:pt x="1123187" y="2439162"/>
                </a:lnTo>
                <a:lnTo>
                  <a:pt x="1113281" y="2398014"/>
                </a:lnTo>
                <a:lnTo>
                  <a:pt x="1107947" y="2354580"/>
                </a:lnTo>
                <a:lnTo>
                  <a:pt x="1107947" y="3276600"/>
                </a:lnTo>
                <a:lnTo>
                  <a:pt x="3276600" y="32766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5370" y="1827431"/>
            <a:ext cx="2827528" cy="2874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3085" y="3361182"/>
            <a:ext cx="121919" cy="456438"/>
          </a:xfrm>
          <a:custGeom>
            <a:avLst/>
            <a:gdLst/>
            <a:ahLst/>
            <a:cxnLst/>
            <a:rect l="l" t="t" r="r" b="b"/>
            <a:pathLst>
              <a:path w="121919" h="456438">
                <a:moveTo>
                  <a:pt x="121920" y="72389"/>
                </a:moveTo>
                <a:lnTo>
                  <a:pt x="22860" y="0"/>
                </a:lnTo>
                <a:lnTo>
                  <a:pt x="0" y="374142"/>
                </a:lnTo>
                <a:lnTo>
                  <a:pt x="105156" y="456438"/>
                </a:lnTo>
                <a:lnTo>
                  <a:pt x="121920" y="7238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9934" y="4415790"/>
            <a:ext cx="122682" cy="457961"/>
          </a:xfrm>
          <a:custGeom>
            <a:avLst/>
            <a:gdLst/>
            <a:ahLst/>
            <a:cxnLst/>
            <a:rect l="l" t="t" r="r" b="b"/>
            <a:pathLst>
              <a:path w="122682" h="457961">
                <a:moveTo>
                  <a:pt x="122681" y="73913"/>
                </a:moveTo>
                <a:lnTo>
                  <a:pt x="21335" y="0"/>
                </a:lnTo>
                <a:lnTo>
                  <a:pt x="0" y="374141"/>
                </a:lnTo>
                <a:lnTo>
                  <a:pt x="105918" y="457961"/>
                </a:lnTo>
                <a:lnTo>
                  <a:pt x="122681" y="73913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8953" y="4221479"/>
            <a:ext cx="121920" cy="457961"/>
          </a:xfrm>
          <a:custGeom>
            <a:avLst/>
            <a:gdLst/>
            <a:ahLst/>
            <a:cxnLst/>
            <a:rect l="l" t="t" r="r" b="b"/>
            <a:pathLst>
              <a:path w="121920" h="457961">
                <a:moveTo>
                  <a:pt x="121919" y="73913"/>
                </a:moveTo>
                <a:lnTo>
                  <a:pt x="21335" y="0"/>
                </a:lnTo>
                <a:lnTo>
                  <a:pt x="0" y="373379"/>
                </a:lnTo>
                <a:lnTo>
                  <a:pt x="105918" y="457961"/>
                </a:lnTo>
                <a:lnTo>
                  <a:pt x="121919" y="73913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6509" y="3884676"/>
            <a:ext cx="121920" cy="458724"/>
          </a:xfrm>
          <a:custGeom>
            <a:avLst/>
            <a:gdLst/>
            <a:ahLst/>
            <a:cxnLst/>
            <a:rect l="l" t="t" r="r" b="b"/>
            <a:pathLst>
              <a:path w="121920" h="458724">
                <a:moveTo>
                  <a:pt x="121919" y="74675"/>
                </a:moveTo>
                <a:lnTo>
                  <a:pt x="22859" y="0"/>
                </a:lnTo>
                <a:lnTo>
                  <a:pt x="0" y="375665"/>
                </a:lnTo>
                <a:lnTo>
                  <a:pt x="105918" y="458723"/>
                </a:lnTo>
                <a:lnTo>
                  <a:pt x="121919" y="74675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9345" y="4431791"/>
            <a:ext cx="121920" cy="458724"/>
          </a:xfrm>
          <a:custGeom>
            <a:avLst/>
            <a:gdLst/>
            <a:ahLst/>
            <a:cxnLst/>
            <a:rect l="l" t="t" r="r" b="b"/>
            <a:pathLst>
              <a:path w="121920" h="458724">
                <a:moveTo>
                  <a:pt x="121920" y="375666"/>
                </a:moveTo>
                <a:lnTo>
                  <a:pt x="100584" y="0"/>
                </a:lnTo>
                <a:lnTo>
                  <a:pt x="0" y="76200"/>
                </a:lnTo>
                <a:lnTo>
                  <a:pt x="16002" y="458724"/>
                </a:lnTo>
                <a:lnTo>
                  <a:pt x="121920" y="37566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1435" y="2081309"/>
            <a:ext cx="609600" cy="735804"/>
          </a:xfrm>
          <a:custGeom>
            <a:avLst/>
            <a:gdLst/>
            <a:ahLst/>
            <a:cxnLst/>
            <a:rect l="l" t="t" r="r" b="b"/>
            <a:pathLst>
              <a:path w="609600" h="735804">
                <a:moveTo>
                  <a:pt x="192024" y="735804"/>
                </a:moveTo>
                <a:lnTo>
                  <a:pt x="192024" y="344898"/>
                </a:lnTo>
                <a:lnTo>
                  <a:pt x="189738" y="351756"/>
                </a:lnTo>
                <a:lnTo>
                  <a:pt x="186690" y="358614"/>
                </a:lnTo>
                <a:lnTo>
                  <a:pt x="185166" y="366234"/>
                </a:lnTo>
                <a:lnTo>
                  <a:pt x="182118" y="373092"/>
                </a:lnTo>
                <a:lnTo>
                  <a:pt x="150114" y="381474"/>
                </a:lnTo>
                <a:lnTo>
                  <a:pt x="120396" y="389856"/>
                </a:lnTo>
                <a:lnTo>
                  <a:pt x="69342" y="409668"/>
                </a:lnTo>
                <a:lnTo>
                  <a:pt x="31242" y="431004"/>
                </a:lnTo>
                <a:lnTo>
                  <a:pt x="10047" y="463045"/>
                </a:lnTo>
                <a:lnTo>
                  <a:pt x="3640" y="502816"/>
                </a:lnTo>
                <a:lnTo>
                  <a:pt x="759" y="550391"/>
                </a:lnTo>
                <a:lnTo>
                  <a:pt x="0" y="735804"/>
                </a:lnTo>
                <a:lnTo>
                  <a:pt x="89154" y="735804"/>
                </a:lnTo>
                <a:lnTo>
                  <a:pt x="89154" y="683226"/>
                </a:lnTo>
                <a:lnTo>
                  <a:pt x="89290" y="675979"/>
                </a:lnTo>
                <a:lnTo>
                  <a:pt x="89290" y="659164"/>
                </a:lnTo>
                <a:lnTo>
                  <a:pt x="89464" y="645379"/>
                </a:lnTo>
                <a:lnTo>
                  <a:pt x="96820" y="605672"/>
                </a:lnTo>
                <a:lnTo>
                  <a:pt x="132588" y="584166"/>
                </a:lnTo>
                <a:lnTo>
                  <a:pt x="140208" y="587214"/>
                </a:lnTo>
                <a:lnTo>
                  <a:pt x="158344" y="628514"/>
                </a:lnTo>
                <a:lnTo>
                  <a:pt x="158449" y="665280"/>
                </a:lnTo>
                <a:lnTo>
                  <a:pt x="159671" y="676173"/>
                </a:lnTo>
                <a:lnTo>
                  <a:pt x="162306" y="706086"/>
                </a:lnTo>
                <a:lnTo>
                  <a:pt x="163830" y="735804"/>
                </a:lnTo>
                <a:lnTo>
                  <a:pt x="192024" y="735804"/>
                </a:lnTo>
                <a:close/>
              </a:path>
              <a:path w="609600" h="735804">
                <a:moveTo>
                  <a:pt x="490728" y="152112"/>
                </a:moveTo>
                <a:lnTo>
                  <a:pt x="483870" y="146016"/>
                </a:lnTo>
                <a:lnTo>
                  <a:pt x="467106" y="130776"/>
                </a:lnTo>
                <a:lnTo>
                  <a:pt x="444231" y="109429"/>
                </a:lnTo>
                <a:lnTo>
                  <a:pt x="434438" y="101958"/>
                </a:lnTo>
                <a:lnTo>
                  <a:pt x="424682" y="94019"/>
                </a:lnTo>
                <a:lnTo>
                  <a:pt x="414969" y="85726"/>
                </a:lnTo>
                <a:lnTo>
                  <a:pt x="405288" y="77183"/>
                </a:lnTo>
                <a:lnTo>
                  <a:pt x="376345" y="51067"/>
                </a:lnTo>
                <a:lnTo>
                  <a:pt x="366697" y="42541"/>
                </a:lnTo>
                <a:lnTo>
                  <a:pt x="318516" y="11904"/>
                </a:lnTo>
                <a:lnTo>
                  <a:pt x="276395" y="2736"/>
                </a:lnTo>
                <a:lnTo>
                  <a:pt x="238887" y="0"/>
                </a:lnTo>
                <a:lnTo>
                  <a:pt x="226439" y="719"/>
                </a:lnTo>
                <a:lnTo>
                  <a:pt x="214111" y="2473"/>
                </a:lnTo>
                <a:lnTo>
                  <a:pt x="201956" y="5392"/>
                </a:lnTo>
                <a:lnTo>
                  <a:pt x="190029" y="9607"/>
                </a:lnTo>
                <a:lnTo>
                  <a:pt x="185166" y="11904"/>
                </a:lnTo>
                <a:lnTo>
                  <a:pt x="176784" y="14190"/>
                </a:lnTo>
                <a:lnTo>
                  <a:pt x="140477" y="26719"/>
                </a:lnTo>
                <a:lnTo>
                  <a:pt x="107666" y="46755"/>
                </a:lnTo>
                <a:lnTo>
                  <a:pt x="79837" y="73421"/>
                </a:lnTo>
                <a:lnTo>
                  <a:pt x="53340" y="114774"/>
                </a:lnTo>
                <a:lnTo>
                  <a:pt x="38936" y="151945"/>
                </a:lnTo>
                <a:lnTo>
                  <a:pt x="33796" y="198474"/>
                </a:lnTo>
                <a:lnTo>
                  <a:pt x="34490" y="210587"/>
                </a:lnTo>
                <a:lnTo>
                  <a:pt x="35816" y="223199"/>
                </a:lnTo>
                <a:lnTo>
                  <a:pt x="37695" y="236464"/>
                </a:lnTo>
                <a:lnTo>
                  <a:pt x="43434" y="280890"/>
                </a:lnTo>
                <a:lnTo>
                  <a:pt x="43434" y="347184"/>
                </a:lnTo>
                <a:lnTo>
                  <a:pt x="172212" y="347184"/>
                </a:lnTo>
                <a:lnTo>
                  <a:pt x="192024" y="344898"/>
                </a:lnTo>
                <a:lnTo>
                  <a:pt x="192024" y="735804"/>
                </a:lnTo>
                <a:lnTo>
                  <a:pt x="348234" y="735804"/>
                </a:lnTo>
                <a:lnTo>
                  <a:pt x="348234" y="338802"/>
                </a:lnTo>
                <a:lnTo>
                  <a:pt x="361950" y="340326"/>
                </a:lnTo>
                <a:lnTo>
                  <a:pt x="374904" y="343374"/>
                </a:lnTo>
                <a:lnTo>
                  <a:pt x="386334" y="344898"/>
                </a:lnTo>
                <a:lnTo>
                  <a:pt x="400050" y="347184"/>
                </a:lnTo>
                <a:lnTo>
                  <a:pt x="413004" y="348708"/>
                </a:lnTo>
                <a:lnTo>
                  <a:pt x="424434" y="350232"/>
                </a:lnTo>
                <a:lnTo>
                  <a:pt x="428854" y="350232"/>
                </a:lnTo>
                <a:lnTo>
                  <a:pt x="428854" y="199779"/>
                </a:lnTo>
                <a:lnTo>
                  <a:pt x="429213" y="194663"/>
                </a:lnTo>
                <a:lnTo>
                  <a:pt x="460311" y="172171"/>
                </a:lnTo>
                <a:lnTo>
                  <a:pt x="468374" y="168137"/>
                </a:lnTo>
                <a:lnTo>
                  <a:pt x="475831" y="164147"/>
                </a:lnTo>
                <a:lnTo>
                  <a:pt x="482055" y="160206"/>
                </a:lnTo>
                <a:lnTo>
                  <a:pt x="490728" y="152112"/>
                </a:lnTo>
                <a:close/>
              </a:path>
              <a:path w="609600" h="735804">
                <a:moveTo>
                  <a:pt x="43434" y="347184"/>
                </a:moveTo>
                <a:lnTo>
                  <a:pt x="43434" y="312132"/>
                </a:lnTo>
                <a:lnTo>
                  <a:pt x="39624" y="347184"/>
                </a:lnTo>
                <a:lnTo>
                  <a:pt x="43434" y="347184"/>
                </a:lnTo>
                <a:close/>
              </a:path>
              <a:path w="609600" h="735804">
                <a:moveTo>
                  <a:pt x="90678" y="735804"/>
                </a:moveTo>
                <a:lnTo>
                  <a:pt x="89154" y="709134"/>
                </a:lnTo>
                <a:lnTo>
                  <a:pt x="89154" y="735804"/>
                </a:lnTo>
                <a:lnTo>
                  <a:pt x="90678" y="735804"/>
                </a:lnTo>
                <a:close/>
              </a:path>
              <a:path w="609600" h="735804">
                <a:moveTo>
                  <a:pt x="89365" y="672021"/>
                </a:moveTo>
                <a:lnTo>
                  <a:pt x="89290" y="659164"/>
                </a:lnTo>
                <a:lnTo>
                  <a:pt x="89290" y="675979"/>
                </a:lnTo>
                <a:lnTo>
                  <a:pt x="89365" y="672021"/>
                </a:lnTo>
                <a:close/>
              </a:path>
              <a:path w="609600" h="735804">
                <a:moveTo>
                  <a:pt x="158449" y="665280"/>
                </a:moveTo>
                <a:lnTo>
                  <a:pt x="158449" y="640619"/>
                </a:lnTo>
                <a:lnTo>
                  <a:pt x="158224" y="652807"/>
                </a:lnTo>
                <a:lnTo>
                  <a:pt x="158391" y="664763"/>
                </a:lnTo>
                <a:lnTo>
                  <a:pt x="158449" y="665280"/>
                </a:lnTo>
                <a:close/>
              </a:path>
              <a:path w="609600" h="735804">
                <a:moveTo>
                  <a:pt x="609600" y="735804"/>
                </a:moveTo>
                <a:lnTo>
                  <a:pt x="609600" y="707610"/>
                </a:lnTo>
                <a:lnTo>
                  <a:pt x="608076" y="679416"/>
                </a:lnTo>
                <a:lnTo>
                  <a:pt x="604266" y="651984"/>
                </a:lnTo>
                <a:lnTo>
                  <a:pt x="601218" y="595596"/>
                </a:lnTo>
                <a:lnTo>
                  <a:pt x="582930" y="537684"/>
                </a:lnTo>
                <a:lnTo>
                  <a:pt x="554736" y="506442"/>
                </a:lnTo>
                <a:lnTo>
                  <a:pt x="531876" y="490440"/>
                </a:lnTo>
                <a:lnTo>
                  <a:pt x="520446" y="482058"/>
                </a:lnTo>
                <a:lnTo>
                  <a:pt x="506730" y="473676"/>
                </a:lnTo>
                <a:lnTo>
                  <a:pt x="495300" y="466818"/>
                </a:lnTo>
                <a:lnTo>
                  <a:pt x="482346" y="460722"/>
                </a:lnTo>
                <a:lnTo>
                  <a:pt x="469392" y="453864"/>
                </a:lnTo>
                <a:lnTo>
                  <a:pt x="454152" y="449292"/>
                </a:lnTo>
                <a:lnTo>
                  <a:pt x="435864" y="442434"/>
                </a:lnTo>
                <a:lnTo>
                  <a:pt x="416052" y="437100"/>
                </a:lnTo>
                <a:lnTo>
                  <a:pt x="396240" y="432528"/>
                </a:lnTo>
                <a:lnTo>
                  <a:pt x="377952" y="425670"/>
                </a:lnTo>
                <a:lnTo>
                  <a:pt x="361950" y="422622"/>
                </a:lnTo>
                <a:lnTo>
                  <a:pt x="352044" y="419574"/>
                </a:lnTo>
                <a:lnTo>
                  <a:pt x="348234" y="415764"/>
                </a:lnTo>
                <a:lnTo>
                  <a:pt x="348234" y="735804"/>
                </a:lnTo>
                <a:lnTo>
                  <a:pt x="422910" y="735804"/>
                </a:lnTo>
                <a:lnTo>
                  <a:pt x="422910" y="689322"/>
                </a:lnTo>
                <a:lnTo>
                  <a:pt x="429768" y="687798"/>
                </a:lnTo>
                <a:lnTo>
                  <a:pt x="431292" y="687189"/>
                </a:lnTo>
                <a:lnTo>
                  <a:pt x="431292" y="602454"/>
                </a:lnTo>
                <a:lnTo>
                  <a:pt x="437388" y="597120"/>
                </a:lnTo>
                <a:lnTo>
                  <a:pt x="449626" y="591992"/>
                </a:lnTo>
                <a:lnTo>
                  <a:pt x="460248" y="589980"/>
                </a:lnTo>
                <a:lnTo>
                  <a:pt x="469554" y="590737"/>
                </a:lnTo>
                <a:lnTo>
                  <a:pt x="497998" y="625560"/>
                </a:lnTo>
                <a:lnTo>
                  <a:pt x="506073" y="671875"/>
                </a:lnTo>
                <a:lnTo>
                  <a:pt x="508771" y="712966"/>
                </a:lnTo>
                <a:lnTo>
                  <a:pt x="510540" y="735804"/>
                </a:lnTo>
                <a:lnTo>
                  <a:pt x="609600" y="735804"/>
                </a:lnTo>
                <a:close/>
              </a:path>
              <a:path w="609600" h="735804">
                <a:moveTo>
                  <a:pt x="429768" y="735804"/>
                </a:moveTo>
                <a:lnTo>
                  <a:pt x="429768" y="732756"/>
                </a:lnTo>
                <a:lnTo>
                  <a:pt x="427482" y="732756"/>
                </a:lnTo>
                <a:lnTo>
                  <a:pt x="427482" y="730470"/>
                </a:lnTo>
                <a:lnTo>
                  <a:pt x="425958" y="720564"/>
                </a:lnTo>
                <a:lnTo>
                  <a:pt x="425958" y="709134"/>
                </a:lnTo>
                <a:lnTo>
                  <a:pt x="422910" y="689322"/>
                </a:lnTo>
                <a:lnTo>
                  <a:pt x="422910" y="735804"/>
                </a:lnTo>
                <a:lnTo>
                  <a:pt x="429768" y="735804"/>
                </a:lnTo>
                <a:close/>
              </a:path>
              <a:path w="609600" h="735804">
                <a:moveTo>
                  <a:pt x="457200" y="216882"/>
                </a:moveTo>
                <a:lnTo>
                  <a:pt x="449580" y="216882"/>
                </a:lnTo>
                <a:lnTo>
                  <a:pt x="438476" y="210861"/>
                </a:lnTo>
                <a:lnTo>
                  <a:pt x="431755" y="205169"/>
                </a:lnTo>
                <a:lnTo>
                  <a:pt x="428854" y="199779"/>
                </a:lnTo>
                <a:lnTo>
                  <a:pt x="428854" y="350232"/>
                </a:lnTo>
                <a:lnTo>
                  <a:pt x="439674" y="350232"/>
                </a:lnTo>
                <a:lnTo>
                  <a:pt x="439674" y="248124"/>
                </a:lnTo>
                <a:lnTo>
                  <a:pt x="447294" y="242790"/>
                </a:lnTo>
                <a:lnTo>
                  <a:pt x="452628" y="234408"/>
                </a:lnTo>
                <a:lnTo>
                  <a:pt x="455676" y="226788"/>
                </a:lnTo>
                <a:lnTo>
                  <a:pt x="457200" y="216882"/>
                </a:lnTo>
                <a:close/>
              </a:path>
              <a:path w="609600" h="735804">
                <a:moveTo>
                  <a:pt x="457200" y="653508"/>
                </a:moveTo>
                <a:lnTo>
                  <a:pt x="457200" y="633696"/>
                </a:lnTo>
                <a:lnTo>
                  <a:pt x="447294" y="615408"/>
                </a:lnTo>
                <a:lnTo>
                  <a:pt x="431292" y="602454"/>
                </a:lnTo>
                <a:lnTo>
                  <a:pt x="431292" y="687189"/>
                </a:lnTo>
                <a:lnTo>
                  <a:pt x="437388" y="684750"/>
                </a:lnTo>
                <a:lnTo>
                  <a:pt x="444246" y="679416"/>
                </a:lnTo>
                <a:lnTo>
                  <a:pt x="449580" y="673320"/>
                </a:lnTo>
                <a:lnTo>
                  <a:pt x="457200" y="653508"/>
                </a:lnTo>
                <a:close/>
              </a:path>
              <a:path w="609600" h="735804">
                <a:moveTo>
                  <a:pt x="457366" y="271086"/>
                </a:moveTo>
                <a:lnTo>
                  <a:pt x="451104" y="256506"/>
                </a:lnTo>
                <a:lnTo>
                  <a:pt x="444231" y="252682"/>
                </a:lnTo>
                <a:lnTo>
                  <a:pt x="439674" y="248124"/>
                </a:lnTo>
                <a:lnTo>
                  <a:pt x="439674" y="350232"/>
                </a:lnTo>
                <a:lnTo>
                  <a:pt x="442722" y="350232"/>
                </a:lnTo>
                <a:lnTo>
                  <a:pt x="442722" y="285462"/>
                </a:lnTo>
                <a:lnTo>
                  <a:pt x="444246" y="283938"/>
                </a:lnTo>
                <a:lnTo>
                  <a:pt x="451860" y="277901"/>
                </a:lnTo>
                <a:lnTo>
                  <a:pt x="457366" y="271086"/>
                </a:lnTo>
                <a:close/>
              </a:path>
              <a:path w="609600" h="735804">
                <a:moveTo>
                  <a:pt x="464058" y="334992"/>
                </a:moveTo>
                <a:lnTo>
                  <a:pt x="464058" y="325086"/>
                </a:lnTo>
                <a:lnTo>
                  <a:pt x="462534" y="320514"/>
                </a:lnTo>
                <a:lnTo>
                  <a:pt x="457200" y="313656"/>
                </a:lnTo>
                <a:lnTo>
                  <a:pt x="452628" y="307560"/>
                </a:lnTo>
                <a:lnTo>
                  <a:pt x="447294" y="300702"/>
                </a:lnTo>
                <a:lnTo>
                  <a:pt x="442722" y="293844"/>
                </a:lnTo>
                <a:lnTo>
                  <a:pt x="442722" y="350232"/>
                </a:lnTo>
                <a:lnTo>
                  <a:pt x="447294" y="350232"/>
                </a:lnTo>
                <a:lnTo>
                  <a:pt x="452628" y="348708"/>
                </a:lnTo>
                <a:lnTo>
                  <a:pt x="457200" y="347184"/>
                </a:lnTo>
                <a:lnTo>
                  <a:pt x="461010" y="343374"/>
                </a:lnTo>
                <a:lnTo>
                  <a:pt x="462534" y="340326"/>
                </a:lnTo>
                <a:lnTo>
                  <a:pt x="464058" y="334992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59952" y="2195750"/>
            <a:ext cx="96012" cy="46053"/>
          </a:xfrm>
          <a:custGeom>
            <a:avLst/>
            <a:gdLst/>
            <a:ahLst/>
            <a:cxnLst/>
            <a:rect l="l" t="t" r="r" b="b"/>
            <a:pathLst>
              <a:path w="96012" h="46053">
                <a:moveTo>
                  <a:pt x="96012" y="27765"/>
                </a:moveTo>
                <a:lnTo>
                  <a:pt x="91440" y="24717"/>
                </a:lnTo>
                <a:lnTo>
                  <a:pt x="80935" y="14015"/>
                </a:lnTo>
                <a:lnTo>
                  <a:pt x="70981" y="6487"/>
                </a:lnTo>
                <a:lnTo>
                  <a:pt x="61435" y="1894"/>
                </a:lnTo>
                <a:lnTo>
                  <a:pt x="52152" y="0"/>
                </a:lnTo>
                <a:lnTo>
                  <a:pt x="42991" y="566"/>
                </a:lnTo>
                <a:lnTo>
                  <a:pt x="33807" y="3355"/>
                </a:lnTo>
                <a:lnTo>
                  <a:pt x="24457" y="8129"/>
                </a:lnTo>
                <a:lnTo>
                  <a:pt x="14797" y="14652"/>
                </a:lnTo>
                <a:lnTo>
                  <a:pt x="4686" y="22685"/>
                </a:lnTo>
                <a:lnTo>
                  <a:pt x="0" y="26241"/>
                </a:lnTo>
                <a:lnTo>
                  <a:pt x="3810" y="31575"/>
                </a:lnTo>
                <a:lnTo>
                  <a:pt x="15119" y="36272"/>
                </a:lnTo>
                <a:lnTo>
                  <a:pt x="22021" y="39761"/>
                </a:lnTo>
                <a:lnTo>
                  <a:pt x="27088" y="42271"/>
                </a:lnTo>
                <a:lnTo>
                  <a:pt x="32894" y="44034"/>
                </a:lnTo>
                <a:lnTo>
                  <a:pt x="42013" y="45279"/>
                </a:lnTo>
                <a:lnTo>
                  <a:pt x="57912" y="46053"/>
                </a:lnTo>
                <a:lnTo>
                  <a:pt x="64770" y="44529"/>
                </a:lnTo>
                <a:lnTo>
                  <a:pt x="73152" y="41481"/>
                </a:lnTo>
                <a:lnTo>
                  <a:pt x="84582" y="36147"/>
                </a:lnTo>
                <a:lnTo>
                  <a:pt x="92964" y="31575"/>
                </a:lnTo>
                <a:lnTo>
                  <a:pt x="96012" y="27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72143" y="2202083"/>
            <a:ext cx="73914" cy="31567"/>
          </a:xfrm>
          <a:custGeom>
            <a:avLst/>
            <a:gdLst/>
            <a:ahLst/>
            <a:cxnLst/>
            <a:rect l="l" t="t" r="r" b="b"/>
            <a:pathLst>
              <a:path w="73914" h="31567">
                <a:moveTo>
                  <a:pt x="73914" y="19908"/>
                </a:moveTo>
                <a:lnTo>
                  <a:pt x="64008" y="13812"/>
                </a:lnTo>
                <a:lnTo>
                  <a:pt x="51620" y="5356"/>
                </a:lnTo>
                <a:lnTo>
                  <a:pt x="41481" y="811"/>
                </a:lnTo>
                <a:lnTo>
                  <a:pt x="32191" y="0"/>
                </a:lnTo>
                <a:lnTo>
                  <a:pt x="22349" y="2742"/>
                </a:lnTo>
                <a:lnTo>
                  <a:pt x="10554" y="8859"/>
                </a:lnTo>
                <a:lnTo>
                  <a:pt x="0" y="16860"/>
                </a:lnTo>
                <a:lnTo>
                  <a:pt x="3048" y="19908"/>
                </a:lnTo>
                <a:lnTo>
                  <a:pt x="13720" y="26019"/>
                </a:lnTo>
                <a:lnTo>
                  <a:pt x="25578" y="30015"/>
                </a:lnTo>
                <a:lnTo>
                  <a:pt x="38015" y="31567"/>
                </a:lnTo>
                <a:lnTo>
                  <a:pt x="50421" y="30347"/>
                </a:lnTo>
                <a:lnTo>
                  <a:pt x="64008" y="26766"/>
                </a:lnTo>
                <a:lnTo>
                  <a:pt x="73914" y="1990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98052" y="2209038"/>
            <a:ext cx="16764" cy="16763"/>
          </a:xfrm>
          <a:custGeom>
            <a:avLst/>
            <a:gdLst/>
            <a:ahLst/>
            <a:cxnLst/>
            <a:rect l="l" t="t" r="r" b="b"/>
            <a:pathLst>
              <a:path w="16764" h="16763">
                <a:moveTo>
                  <a:pt x="16764" y="9905"/>
                </a:moveTo>
                <a:lnTo>
                  <a:pt x="16764" y="3047"/>
                </a:lnTo>
                <a:lnTo>
                  <a:pt x="13716" y="1523"/>
                </a:lnTo>
                <a:lnTo>
                  <a:pt x="11430" y="0"/>
                </a:lnTo>
                <a:lnTo>
                  <a:pt x="1524" y="0"/>
                </a:lnTo>
                <a:lnTo>
                  <a:pt x="1524" y="3047"/>
                </a:lnTo>
                <a:lnTo>
                  <a:pt x="0" y="3047"/>
                </a:lnTo>
                <a:lnTo>
                  <a:pt x="0" y="12953"/>
                </a:lnTo>
                <a:lnTo>
                  <a:pt x="3810" y="14477"/>
                </a:lnTo>
                <a:lnTo>
                  <a:pt x="6858" y="16763"/>
                </a:lnTo>
                <a:lnTo>
                  <a:pt x="13716" y="16763"/>
                </a:lnTo>
                <a:lnTo>
                  <a:pt x="15240" y="12953"/>
                </a:lnTo>
                <a:lnTo>
                  <a:pt x="16764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55380" y="2176272"/>
            <a:ext cx="103631" cy="32765"/>
          </a:xfrm>
          <a:custGeom>
            <a:avLst/>
            <a:gdLst/>
            <a:ahLst/>
            <a:cxnLst/>
            <a:rect l="l" t="t" r="r" b="b"/>
            <a:pathLst>
              <a:path w="103631" h="32765">
                <a:moveTo>
                  <a:pt x="103631" y="32766"/>
                </a:moveTo>
                <a:lnTo>
                  <a:pt x="99059" y="27432"/>
                </a:lnTo>
                <a:lnTo>
                  <a:pt x="87629" y="16001"/>
                </a:lnTo>
                <a:lnTo>
                  <a:pt x="72389" y="4571"/>
                </a:lnTo>
                <a:lnTo>
                  <a:pt x="59435" y="0"/>
                </a:lnTo>
                <a:lnTo>
                  <a:pt x="49529" y="0"/>
                </a:lnTo>
                <a:lnTo>
                  <a:pt x="13917" y="14478"/>
                </a:lnTo>
                <a:lnTo>
                  <a:pt x="0" y="25908"/>
                </a:lnTo>
                <a:lnTo>
                  <a:pt x="4571" y="25908"/>
                </a:lnTo>
                <a:lnTo>
                  <a:pt x="8381" y="22860"/>
                </a:lnTo>
                <a:lnTo>
                  <a:pt x="14477" y="21336"/>
                </a:lnTo>
                <a:lnTo>
                  <a:pt x="22859" y="17526"/>
                </a:lnTo>
                <a:lnTo>
                  <a:pt x="31241" y="14478"/>
                </a:lnTo>
                <a:lnTo>
                  <a:pt x="51053" y="11430"/>
                </a:lnTo>
                <a:lnTo>
                  <a:pt x="59435" y="11430"/>
                </a:lnTo>
                <a:lnTo>
                  <a:pt x="70865" y="16002"/>
                </a:lnTo>
                <a:lnTo>
                  <a:pt x="86105" y="22859"/>
                </a:lnTo>
                <a:lnTo>
                  <a:pt x="97535" y="31242"/>
                </a:lnTo>
                <a:lnTo>
                  <a:pt x="103631" y="32766"/>
                </a:lnTo>
                <a:close/>
              </a:path>
            </a:pathLst>
          </a:custGeom>
          <a:solidFill>
            <a:srgbClr val="FFF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55380" y="2231898"/>
            <a:ext cx="103631" cy="32637"/>
          </a:xfrm>
          <a:custGeom>
            <a:avLst/>
            <a:gdLst/>
            <a:ahLst/>
            <a:cxnLst/>
            <a:rect l="l" t="t" r="r" b="b"/>
            <a:pathLst>
              <a:path w="103631" h="32637">
                <a:moveTo>
                  <a:pt x="103631" y="5334"/>
                </a:moveTo>
                <a:lnTo>
                  <a:pt x="102107" y="3048"/>
                </a:lnTo>
                <a:lnTo>
                  <a:pt x="100583" y="3048"/>
                </a:lnTo>
                <a:lnTo>
                  <a:pt x="100583" y="5334"/>
                </a:lnTo>
                <a:lnTo>
                  <a:pt x="99059" y="5334"/>
                </a:lnTo>
                <a:lnTo>
                  <a:pt x="96011" y="8382"/>
                </a:lnTo>
                <a:lnTo>
                  <a:pt x="89153" y="9906"/>
                </a:lnTo>
                <a:lnTo>
                  <a:pt x="80771" y="12954"/>
                </a:lnTo>
                <a:lnTo>
                  <a:pt x="72389" y="16764"/>
                </a:lnTo>
                <a:lnTo>
                  <a:pt x="62483" y="19812"/>
                </a:lnTo>
                <a:lnTo>
                  <a:pt x="52577" y="21336"/>
                </a:lnTo>
                <a:lnTo>
                  <a:pt x="44195" y="21336"/>
                </a:lnTo>
                <a:lnTo>
                  <a:pt x="32765" y="16764"/>
                </a:lnTo>
                <a:lnTo>
                  <a:pt x="18287" y="9906"/>
                </a:lnTo>
                <a:lnTo>
                  <a:pt x="6857" y="1524"/>
                </a:lnTo>
                <a:lnTo>
                  <a:pt x="0" y="0"/>
                </a:lnTo>
                <a:lnTo>
                  <a:pt x="35969" y="29978"/>
                </a:lnTo>
                <a:lnTo>
                  <a:pt x="53829" y="32637"/>
                </a:lnTo>
                <a:lnTo>
                  <a:pt x="62641" y="30721"/>
                </a:lnTo>
                <a:lnTo>
                  <a:pt x="71731" y="26901"/>
                </a:lnTo>
                <a:lnTo>
                  <a:pt x="81365" y="21370"/>
                </a:lnTo>
                <a:lnTo>
                  <a:pt x="91813" y="14321"/>
                </a:lnTo>
                <a:lnTo>
                  <a:pt x="103631" y="5334"/>
                </a:lnTo>
                <a:close/>
              </a:path>
            </a:pathLst>
          </a:custGeom>
          <a:solidFill>
            <a:srgbClr val="FFF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08964" y="6119030"/>
            <a:ext cx="1607185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FFFF00"/>
                </a:solidFill>
                <a:latin typeface="Arial Black"/>
                <a:cs typeface="Arial Black"/>
              </a:rPr>
              <a:t>liabilit</a:t>
            </a:r>
            <a:r>
              <a:rPr sz="28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y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Inventions/Innovations:</a:t>
            </a:r>
            <a:endParaRPr sz="4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Besseme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r</a:t>
            </a:r>
            <a:r>
              <a:rPr sz="40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stee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l</a:t>
            </a:r>
            <a:r>
              <a:rPr sz="40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process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63" y="1928876"/>
            <a:ext cx="4041775" cy="445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  <a:tabLst>
                <a:tab pos="354965" algn="l"/>
              </a:tabLst>
            </a:pP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Thi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wa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quicker an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cheape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way t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mak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steel.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FFFFFF"/>
              </a:buClr>
              <a:buFont typeface="Arial Black"/>
              <a:buChar char="•"/>
            </a:pPr>
            <a:endParaRPr sz="650"/>
          </a:p>
          <a:p>
            <a:pPr marL="355600" marR="14604" indent="-342900"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  <a:tabLst>
                <a:tab pos="355600" algn="l"/>
              </a:tabLst>
            </a:pP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Railroad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wer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the larges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user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of stee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b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th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en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of th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19</a:t>
            </a:r>
            <a:r>
              <a:rPr sz="2775" b="1" spc="-7" baseline="25525" dirty="0" smtClean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775" b="1" spc="0" baseline="25525" dirty="0" smtClean="0">
                <a:solidFill>
                  <a:srgbClr val="FFFFFF"/>
                </a:solidFill>
                <a:latin typeface="Arial Black"/>
                <a:cs typeface="Arial Black"/>
              </a:rPr>
              <a:t>h </a:t>
            </a:r>
            <a:r>
              <a:rPr sz="2775" b="1" spc="-450" baseline="2552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century.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FFFFFF"/>
              </a:buClr>
              <a:buFont typeface="Arial Black"/>
              <a:buChar char="•"/>
            </a:pPr>
            <a:endParaRPr sz="650"/>
          </a:p>
          <a:p>
            <a:pPr marL="355600" marR="52705" indent="-342900"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  <a:tabLst>
                <a:tab pos="355600" algn="l"/>
              </a:tabLst>
            </a:pP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Stee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wa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primar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8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resource use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fo</a:t>
            </a:r>
            <a:r>
              <a:rPr sz="2800" b="1" spc="0" dirty="0" smtClean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America’s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2381250"/>
            <a:ext cx="4172711" cy="2970276"/>
          </a:xfrm>
          <a:custGeom>
            <a:avLst/>
            <a:gdLst/>
            <a:ahLst/>
            <a:cxnLst/>
            <a:rect l="l" t="t" r="r" b="b"/>
            <a:pathLst>
              <a:path w="4172711" h="2970276">
                <a:moveTo>
                  <a:pt x="0" y="0"/>
                </a:moveTo>
                <a:lnTo>
                  <a:pt x="0" y="2970276"/>
                </a:lnTo>
                <a:lnTo>
                  <a:pt x="4172711" y="2970276"/>
                </a:lnTo>
                <a:lnTo>
                  <a:pt x="41727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6150" y="4501134"/>
            <a:ext cx="1728977" cy="249174"/>
          </a:xfrm>
          <a:custGeom>
            <a:avLst/>
            <a:gdLst/>
            <a:ahLst/>
            <a:cxnLst/>
            <a:rect l="l" t="t" r="r" b="b"/>
            <a:pathLst>
              <a:path w="1728977" h="249174">
                <a:moveTo>
                  <a:pt x="1728977" y="249173"/>
                </a:moveTo>
                <a:lnTo>
                  <a:pt x="1728977" y="162305"/>
                </a:lnTo>
                <a:lnTo>
                  <a:pt x="6857" y="0"/>
                </a:lnTo>
                <a:lnTo>
                  <a:pt x="0" y="89154"/>
                </a:lnTo>
                <a:lnTo>
                  <a:pt x="1728977" y="249173"/>
                </a:lnTo>
                <a:close/>
              </a:path>
            </a:pathLst>
          </a:custGeom>
          <a:solidFill>
            <a:srgbClr val="E680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50835" y="2503932"/>
            <a:ext cx="1456943" cy="631698"/>
          </a:xfrm>
          <a:custGeom>
            <a:avLst/>
            <a:gdLst/>
            <a:ahLst/>
            <a:cxnLst/>
            <a:rect l="l" t="t" r="r" b="b"/>
            <a:pathLst>
              <a:path w="1456943" h="631698">
                <a:moveTo>
                  <a:pt x="399287" y="0"/>
                </a:moveTo>
                <a:lnTo>
                  <a:pt x="272033" y="0"/>
                </a:lnTo>
                <a:lnTo>
                  <a:pt x="201929" y="72390"/>
                </a:lnTo>
                <a:lnTo>
                  <a:pt x="138683" y="150114"/>
                </a:lnTo>
                <a:lnTo>
                  <a:pt x="75437" y="248411"/>
                </a:lnTo>
                <a:lnTo>
                  <a:pt x="21335" y="349758"/>
                </a:lnTo>
                <a:lnTo>
                  <a:pt x="0" y="451104"/>
                </a:lnTo>
                <a:lnTo>
                  <a:pt x="16763" y="540258"/>
                </a:lnTo>
                <a:lnTo>
                  <a:pt x="93725" y="615696"/>
                </a:lnTo>
                <a:lnTo>
                  <a:pt x="134111" y="620207"/>
                </a:lnTo>
                <a:lnTo>
                  <a:pt x="134111" y="432054"/>
                </a:lnTo>
                <a:lnTo>
                  <a:pt x="136397" y="394716"/>
                </a:lnTo>
                <a:lnTo>
                  <a:pt x="150113" y="349758"/>
                </a:lnTo>
                <a:lnTo>
                  <a:pt x="182879" y="297942"/>
                </a:lnTo>
                <a:lnTo>
                  <a:pt x="220979" y="239268"/>
                </a:lnTo>
                <a:lnTo>
                  <a:pt x="258317" y="185166"/>
                </a:lnTo>
                <a:lnTo>
                  <a:pt x="293369" y="135636"/>
                </a:lnTo>
                <a:lnTo>
                  <a:pt x="328421" y="91440"/>
                </a:lnTo>
                <a:lnTo>
                  <a:pt x="354329" y="51053"/>
                </a:lnTo>
                <a:lnTo>
                  <a:pt x="377951" y="22859"/>
                </a:lnTo>
                <a:lnTo>
                  <a:pt x="391667" y="4571"/>
                </a:lnTo>
                <a:lnTo>
                  <a:pt x="399287" y="0"/>
                </a:lnTo>
                <a:close/>
              </a:path>
              <a:path w="1456943" h="631698">
                <a:moveTo>
                  <a:pt x="1456943" y="-16764"/>
                </a:moveTo>
                <a:lnTo>
                  <a:pt x="1313687" y="-16764"/>
                </a:lnTo>
                <a:lnTo>
                  <a:pt x="1278635" y="4571"/>
                </a:lnTo>
                <a:lnTo>
                  <a:pt x="1184909" y="65531"/>
                </a:lnTo>
                <a:lnTo>
                  <a:pt x="889253" y="248411"/>
                </a:lnTo>
                <a:lnTo>
                  <a:pt x="720089" y="347471"/>
                </a:lnTo>
                <a:lnTo>
                  <a:pt x="558545" y="432054"/>
                </a:lnTo>
                <a:lnTo>
                  <a:pt x="422147" y="493014"/>
                </a:lnTo>
                <a:lnTo>
                  <a:pt x="330707" y="516636"/>
                </a:lnTo>
                <a:lnTo>
                  <a:pt x="267461" y="514350"/>
                </a:lnTo>
                <a:lnTo>
                  <a:pt x="216407" y="502158"/>
                </a:lnTo>
                <a:lnTo>
                  <a:pt x="176021" y="486156"/>
                </a:lnTo>
                <a:lnTo>
                  <a:pt x="147827" y="464820"/>
                </a:lnTo>
                <a:lnTo>
                  <a:pt x="134111" y="432054"/>
                </a:lnTo>
                <a:lnTo>
                  <a:pt x="134111" y="620207"/>
                </a:lnTo>
                <a:lnTo>
                  <a:pt x="236981" y="631698"/>
                </a:lnTo>
                <a:lnTo>
                  <a:pt x="432053" y="582168"/>
                </a:lnTo>
                <a:lnTo>
                  <a:pt x="654557" y="483870"/>
                </a:lnTo>
                <a:lnTo>
                  <a:pt x="886967" y="356615"/>
                </a:lnTo>
                <a:lnTo>
                  <a:pt x="1102613" y="222503"/>
                </a:lnTo>
                <a:lnTo>
                  <a:pt x="1285493" y="102869"/>
                </a:lnTo>
                <a:lnTo>
                  <a:pt x="1409699" y="16001"/>
                </a:lnTo>
                <a:lnTo>
                  <a:pt x="1456943" y="-16764"/>
                </a:lnTo>
                <a:close/>
              </a:path>
            </a:pathLst>
          </a:custGeom>
          <a:solidFill>
            <a:srgbClr val="FFA6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4102" y="2475738"/>
            <a:ext cx="1014983" cy="497586"/>
          </a:xfrm>
          <a:custGeom>
            <a:avLst/>
            <a:gdLst/>
            <a:ahLst/>
            <a:cxnLst/>
            <a:rect l="l" t="t" r="r" b="b"/>
            <a:pathLst>
              <a:path w="1014983" h="497586">
                <a:moveTo>
                  <a:pt x="1014983" y="6857"/>
                </a:moveTo>
                <a:lnTo>
                  <a:pt x="292607" y="0"/>
                </a:lnTo>
                <a:lnTo>
                  <a:pt x="281177" y="11430"/>
                </a:lnTo>
                <a:lnTo>
                  <a:pt x="252983" y="46482"/>
                </a:lnTo>
                <a:lnTo>
                  <a:pt x="208787" y="93726"/>
                </a:lnTo>
                <a:lnTo>
                  <a:pt x="161543" y="152400"/>
                </a:lnTo>
                <a:lnTo>
                  <a:pt x="112013" y="211074"/>
                </a:lnTo>
                <a:lnTo>
                  <a:pt x="65531" y="267462"/>
                </a:lnTo>
                <a:lnTo>
                  <a:pt x="30479" y="314706"/>
                </a:lnTo>
                <a:lnTo>
                  <a:pt x="13715" y="347472"/>
                </a:lnTo>
                <a:lnTo>
                  <a:pt x="4571" y="371094"/>
                </a:lnTo>
                <a:lnTo>
                  <a:pt x="0" y="399288"/>
                </a:lnTo>
                <a:lnTo>
                  <a:pt x="0" y="427481"/>
                </a:lnTo>
                <a:lnTo>
                  <a:pt x="6857" y="455676"/>
                </a:lnTo>
                <a:lnTo>
                  <a:pt x="23621" y="477012"/>
                </a:lnTo>
                <a:lnTo>
                  <a:pt x="48767" y="493014"/>
                </a:lnTo>
                <a:lnTo>
                  <a:pt x="86867" y="497586"/>
                </a:lnTo>
                <a:lnTo>
                  <a:pt x="142493" y="493014"/>
                </a:lnTo>
                <a:lnTo>
                  <a:pt x="224789" y="460248"/>
                </a:lnTo>
                <a:lnTo>
                  <a:pt x="346709" y="401574"/>
                </a:lnTo>
                <a:lnTo>
                  <a:pt x="487679" y="321564"/>
                </a:lnTo>
                <a:lnTo>
                  <a:pt x="640079" y="236982"/>
                </a:lnTo>
                <a:lnTo>
                  <a:pt x="781049" y="150113"/>
                </a:lnTo>
                <a:lnTo>
                  <a:pt x="900683" y="76961"/>
                </a:lnTo>
                <a:lnTo>
                  <a:pt x="982217" y="25145"/>
                </a:lnTo>
                <a:lnTo>
                  <a:pt x="1014983" y="6857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4195" y="2487167"/>
            <a:ext cx="1389126" cy="1556003"/>
          </a:xfrm>
          <a:custGeom>
            <a:avLst/>
            <a:gdLst/>
            <a:ahLst/>
            <a:cxnLst/>
            <a:rect l="l" t="t" r="r" b="b"/>
            <a:pathLst>
              <a:path w="1389126" h="1556003">
                <a:moveTo>
                  <a:pt x="1389126" y="0"/>
                </a:moveTo>
                <a:lnTo>
                  <a:pt x="1353312" y="21336"/>
                </a:lnTo>
                <a:lnTo>
                  <a:pt x="1261872" y="82296"/>
                </a:lnTo>
                <a:lnTo>
                  <a:pt x="1128522" y="166878"/>
                </a:lnTo>
                <a:lnTo>
                  <a:pt x="971550" y="268224"/>
                </a:lnTo>
                <a:lnTo>
                  <a:pt x="804672" y="373380"/>
                </a:lnTo>
                <a:lnTo>
                  <a:pt x="647700" y="470154"/>
                </a:lnTo>
                <a:lnTo>
                  <a:pt x="513588" y="544830"/>
                </a:lnTo>
                <a:lnTo>
                  <a:pt x="422148" y="592074"/>
                </a:lnTo>
                <a:lnTo>
                  <a:pt x="352044" y="615696"/>
                </a:lnTo>
                <a:lnTo>
                  <a:pt x="302384" y="631685"/>
                </a:lnTo>
                <a:lnTo>
                  <a:pt x="251451" y="646632"/>
                </a:lnTo>
                <a:lnTo>
                  <a:pt x="199686" y="660691"/>
                </a:lnTo>
                <a:lnTo>
                  <a:pt x="147531" y="674016"/>
                </a:lnTo>
                <a:lnTo>
                  <a:pt x="95427" y="686762"/>
                </a:lnTo>
                <a:lnTo>
                  <a:pt x="9906" y="707136"/>
                </a:lnTo>
                <a:lnTo>
                  <a:pt x="0" y="709422"/>
                </a:lnTo>
                <a:lnTo>
                  <a:pt x="595884" y="1447800"/>
                </a:lnTo>
                <a:lnTo>
                  <a:pt x="1018032" y="1556004"/>
                </a:lnTo>
                <a:lnTo>
                  <a:pt x="1376934" y="1411986"/>
                </a:lnTo>
                <a:lnTo>
                  <a:pt x="1389126" y="0"/>
                </a:lnTo>
                <a:close/>
              </a:path>
            </a:pathLst>
          </a:custGeom>
          <a:solidFill>
            <a:srgbClr val="D9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1543" y="3057905"/>
            <a:ext cx="973836" cy="912113"/>
          </a:xfrm>
          <a:custGeom>
            <a:avLst/>
            <a:gdLst/>
            <a:ahLst/>
            <a:cxnLst/>
            <a:rect l="l" t="t" r="r" b="b"/>
            <a:pathLst>
              <a:path w="973836" h="912113">
                <a:moveTo>
                  <a:pt x="706374" y="101345"/>
                </a:moveTo>
                <a:lnTo>
                  <a:pt x="687324" y="77723"/>
                </a:lnTo>
                <a:lnTo>
                  <a:pt x="677237" y="64052"/>
                </a:lnTo>
                <a:lnTo>
                  <a:pt x="668369" y="52341"/>
                </a:lnTo>
                <a:lnTo>
                  <a:pt x="636301" y="20809"/>
                </a:lnTo>
                <a:lnTo>
                  <a:pt x="588634" y="3473"/>
                </a:lnTo>
                <a:lnTo>
                  <a:pt x="525780" y="0"/>
                </a:lnTo>
                <a:lnTo>
                  <a:pt x="467106" y="12191"/>
                </a:lnTo>
                <a:lnTo>
                  <a:pt x="0" y="207263"/>
                </a:lnTo>
                <a:lnTo>
                  <a:pt x="312420" y="586265"/>
                </a:lnTo>
                <a:lnTo>
                  <a:pt x="312420" y="291845"/>
                </a:lnTo>
                <a:lnTo>
                  <a:pt x="706374" y="101345"/>
                </a:lnTo>
                <a:close/>
              </a:path>
              <a:path w="973836" h="912113">
                <a:moveTo>
                  <a:pt x="774192" y="242315"/>
                </a:moveTo>
                <a:lnTo>
                  <a:pt x="312420" y="291845"/>
                </a:lnTo>
                <a:lnTo>
                  <a:pt x="312420" y="586265"/>
                </a:lnTo>
                <a:lnTo>
                  <a:pt x="434340" y="734168"/>
                </a:lnTo>
                <a:lnTo>
                  <a:pt x="434340" y="411479"/>
                </a:lnTo>
                <a:lnTo>
                  <a:pt x="774192" y="242315"/>
                </a:lnTo>
                <a:close/>
              </a:path>
              <a:path w="973836" h="912113">
                <a:moveTo>
                  <a:pt x="821436" y="376427"/>
                </a:moveTo>
                <a:lnTo>
                  <a:pt x="434340" y="411479"/>
                </a:lnTo>
                <a:lnTo>
                  <a:pt x="434340" y="734168"/>
                </a:lnTo>
                <a:lnTo>
                  <a:pt x="511302" y="827532"/>
                </a:lnTo>
                <a:lnTo>
                  <a:pt x="518922" y="831024"/>
                </a:lnTo>
                <a:lnTo>
                  <a:pt x="518922" y="528827"/>
                </a:lnTo>
                <a:lnTo>
                  <a:pt x="821436" y="376427"/>
                </a:lnTo>
                <a:close/>
              </a:path>
              <a:path w="973836" h="912113">
                <a:moveTo>
                  <a:pt x="886968" y="500633"/>
                </a:moveTo>
                <a:lnTo>
                  <a:pt x="518922" y="528827"/>
                </a:lnTo>
                <a:lnTo>
                  <a:pt x="518922" y="831024"/>
                </a:lnTo>
                <a:lnTo>
                  <a:pt x="602742" y="869441"/>
                </a:lnTo>
                <a:lnTo>
                  <a:pt x="628650" y="879277"/>
                </a:lnTo>
                <a:lnTo>
                  <a:pt x="628650" y="658368"/>
                </a:lnTo>
                <a:lnTo>
                  <a:pt x="886968" y="500633"/>
                </a:lnTo>
                <a:close/>
              </a:path>
              <a:path w="973836" h="912113">
                <a:moveTo>
                  <a:pt x="931163" y="639317"/>
                </a:moveTo>
                <a:lnTo>
                  <a:pt x="628650" y="658368"/>
                </a:lnTo>
                <a:lnTo>
                  <a:pt x="628650" y="879277"/>
                </a:lnTo>
                <a:lnTo>
                  <a:pt x="685038" y="900683"/>
                </a:lnTo>
                <a:lnTo>
                  <a:pt x="691896" y="901802"/>
                </a:lnTo>
                <a:lnTo>
                  <a:pt x="691896" y="764285"/>
                </a:lnTo>
                <a:lnTo>
                  <a:pt x="931163" y="639317"/>
                </a:lnTo>
                <a:close/>
              </a:path>
              <a:path w="973836" h="912113">
                <a:moveTo>
                  <a:pt x="973836" y="771143"/>
                </a:moveTo>
                <a:lnTo>
                  <a:pt x="691896" y="764285"/>
                </a:lnTo>
                <a:lnTo>
                  <a:pt x="691896" y="901802"/>
                </a:lnTo>
                <a:lnTo>
                  <a:pt x="755142" y="912113"/>
                </a:lnTo>
                <a:lnTo>
                  <a:pt x="816102" y="912113"/>
                </a:lnTo>
                <a:lnTo>
                  <a:pt x="867918" y="895349"/>
                </a:lnTo>
                <a:lnTo>
                  <a:pt x="910590" y="867155"/>
                </a:lnTo>
                <a:lnTo>
                  <a:pt x="945641" y="825245"/>
                </a:lnTo>
                <a:lnTo>
                  <a:pt x="973836" y="771143"/>
                </a:lnTo>
                <a:close/>
              </a:path>
            </a:pathLst>
          </a:custGeom>
          <a:solidFill>
            <a:srgbClr val="FFCC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5296" y="2465832"/>
            <a:ext cx="3996690" cy="2131313"/>
          </a:xfrm>
          <a:custGeom>
            <a:avLst/>
            <a:gdLst/>
            <a:ahLst/>
            <a:cxnLst/>
            <a:rect l="l" t="t" r="r" b="b"/>
            <a:pathLst>
              <a:path w="3996690" h="2131313">
                <a:moveTo>
                  <a:pt x="2573274" y="9905"/>
                </a:moveTo>
                <a:lnTo>
                  <a:pt x="0" y="0"/>
                </a:lnTo>
                <a:lnTo>
                  <a:pt x="0" y="1114044"/>
                </a:lnTo>
                <a:lnTo>
                  <a:pt x="319278" y="1384554"/>
                </a:lnTo>
                <a:lnTo>
                  <a:pt x="324344" y="1353078"/>
                </a:lnTo>
                <a:lnTo>
                  <a:pt x="330460" y="1318582"/>
                </a:lnTo>
                <a:lnTo>
                  <a:pt x="341061" y="1265988"/>
                </a:lnTo>
                <a:lnTo>
                  <a:pt x="353442" y="1213014"/>
                </a:lnTo>
                <a:lnTo>
                  <a:pt x="367679" y="1160382"/>
                </a:lnTo>
                <a:lnTo>
                  <a:pt x="383846" y="1108811"/>
                </a:lnTo>
                <a:lnTo>
                  <a:pt x="402021" y="1059022"/>
                </a:lnTo>
                <a:lnTo>
                  <a:pt x="450342" y="947166"/>
                </a:lnTo>
                <a:lnTo>
                  <a:pt x="495300" y="879347"/>
                </a:lnTo>
                <a:lnTo>
                  <a:pt x="544068" y="817626"/>
                </a:lnTo>
                <a:lnTo>
                  <a:pt x="600456" y="766572"/>
                </a:lnTo>
                <a:lnTo>
                  <a:pt x="633247" y="742346"/>
                </a:lnTo>
                <a:lnTo>
                  <a:pt x="667162" y="719600"/>
                </a:lnTo>
                <a:lnTo>
                  <a:pt x="702102" y="698393"/>
                </a:lnTo>
                <a:lnTo>
                  <a:pt x="737972" y="678784"/>
                </a:lnTo>
                <a:lnTo>
                  <a:pt x="774675" y="660830"/>
                </a:lnTo>
                <a:lnTo>
                  <a:pt x="812116" y="644590"/>
                </a:lnTo>
                <a:lnTo>
                  <a:pt x="848868" y="632459"/>
                </a:lnTo>
                <a:lnTo>
                  <a:pt x="889254" y="563493"/>
                </a:lnTo>
                <a:lnTo>
                  <a:pt x="889254" y="444245"/>
                </a:lnTo>
                <a:lnTo>
                  <a:pt x="896112" y="380999"/>
                </a:lnTo>
                <a:lnTo>
                  <a:pt x="912113" y="312420"/>
                </a:lnTo>
                <a:lnTo>
                  <a:pt x="945641" y="249173"/>
                </a:lnTo>
                <a:lnTo>
                  <a:pt x="998982" y="190499"/>
                </a:lnTo>
                <a:lnTo>
                  <a:pt x="1076706" y="147827"/>
                </a:lnTo>
                <a:lnTo>
                  <a:pt x="1161288" y="124967"/>
                </a:lnTo>
                <a:lnTo>
                  <a:pt x="1238250" y="119633"/>
                </a:lnTo>
                <a:lnTo>
                  <a:pt x="1309116" y="129539"/>
                </a:lnTo>
                <a:lnTo>
                  <a:pt x="1370076" y="150875"/>
                </a:lnTo>
                <a:lnTo>
                  <a:pt x="1421130" y="179069"/>
                </a:lnTo>
                <a:lnTo>
                  <a:pt x="1466088" y="211835"/>
                </a:lnTo>
                <a:lnTo>
                  <a:pt x="1503426" y="246887"/>
                </a:lnTo>
                <a:lnTo>
                  <a:pt x="1531620" y="277367"/>
                </a:lnTo>
                <a:lnTo>
                  <a:pt x="1629918" y="322325"/>
                </a:lnTo>
                <a:lnTo>
                  <a:pt x="1655826" y="453389"/>
                </a:lnTo>
                <a:lnTo>
                  <a:pt x="1775460" y="860297"/>
                </a:lnTo>
                <a:lnTo>
                  <a:pt x="1775460" y="1529179"/>
                </a:lnTo>
                <a:lnTo>
                  <a:pt x="1838706" y="1591055"/>
                </a:lnTo>
                <a:lnTo>
                  <a:pt x="1909572" y="1607819"/>
                </a:lnTo>
                <a:lnTo>
                  <a:pt x="2136648" y="1913382"/>
                </a:lnTo>
                <a:lnTo>
                  <a:pt x="2253996" y="1957305"/>
                </a:lnTo>
                <a:lnTo>
                  <a:pt x="2253996" y="578357"/>
                </a:lnTo>
                <a:lnTo>
                  <a:pt x="2263140" y="483869"/>
                </a:lnTo>
                <a:lnTo>
                  <a:pt x="2295906" y="385571"/>
                </a:lnTo>
                <a:lnTo>
                  <a:pt x="2347722" y="289559"/>
                </a:lnTo>
                <a:lnTo>
                  <a:pt x="2408682" y="201929"/>
                </a:lnTo>
                <a:lnTo>
                  <a:pt x="2467356" y="124967"/>
                </a:lnTo>
                <a:lnTo>
                  <a:pt x="2521458" y="63245"/>
                </a:lnTo>
                <a:lnTo>
                  <a:pt x="2558796" y="23621"/>
                </a:lnTo>
                <a:lnTo>
                  <a:pt x="2573274" y="9905"/>
                </a:lnTo>
                <a:close/>
              </a:path>
              <a:path w="3996690" h="2131313">
                <a:moveTo>
                  <a:pt x="898397" y="547877"/>
                </a:moveTo>
                <a:lnTo>
                  <a:pt x="893826" y="533399"/>
                </a:lnTo>
                <a:lnTo>
                  <a:pt x="891540" y="498347"/>
                </a:lnTo>
                <a:lnTo>
                  <a:pt x="889254" y="444245"/>
                </a:lnTo>
                <a:lnTo>
                  <a:pt x="889254" y="563493"/>
                </a:lnTo>
                <a:lnTo>
                  <a:pt x="898397" y="547877"/>
                </a:lnTo>
                <a:close/>
              </a:path>
              <a:path w="3996690" h="2131313">
                <a:moveTo>
                  <a:pt x="1775460" y="1529179"/>
                </a:moveTo>
                <a:lnTo>
                  <a:pt x="1775460" y="860297"/>
                </a:lnTo>
                <a:lnTo>
                  <a:pt x="1575816" y="883919"/>
                </a:lnTo>
                <a:lnTo>
                  <a:pt x="1503426" y="613409"/>
                </a:lnTo>
                <a:lnTo>
                  <a:pt x="1475232" y="728471"/>
                </a:lnTo>
                <a:lnTo>
                  <a:pt x="1437894" y="794765"/>
                </a:lnTo>
                <a:lnTo>
                  <a:pt x="1402842" y="815340"/>
                </a:lnTo>
                <a:lnTo>
                  <a:pt x="1601724" y="975359"/>
                </a:lnTo>
                <a:lnTo>
                  <a:pt x="1627632" y="1384553"/>
                </a:lnTo>
                <a:lnTo>
                  <a:pt x="1775460" y="1529179"/>
                </a:lnTo>
                <a:close/>
              </a:path>
              <a:path w="3996690" h="2131313">
                <a:moveTo>
                  <a:pt x="3996690" y="2131313"/>
                </a:moveTo>
                <a:lnTo>
                  <a:pt x="3989832" y="1597913"/>
                </a:lnTo>
                <a:lnTo>
                  <a:pt x="3687317" y="1703831"/>
                </a:lnTo>
                <a:lnTo>
                  <a:pt x="3204210" y="1584197"/>
                </a:lnTo>
                <a:lnTo>
                  <a:pt x="2537460" y="806195"/>
                </a:lnTo>
                <a:lnTo>
                  <a:pt x="2526030" y="803909"/>
                </a:lnTo>
                <a:lnTo>
                  <a:pt x="2493264" y="803909"/>
                </a:lnTo>
                <a:lnTo>
                  <a:pt x="2448306" y="797051"/>
                </a:lnTo>
                <a:lnTo>
                  <a:pt x="2399538" y="782573"/>
                </a:lnTo>
                <a:lnTo>
                  <a:pt x="2347722" y="756665"/>
                </a:lnTo>
                <a:lnTo>
                  <a:pt x="2303526" y="717041"/>
                </a:lnTo>
                <a:lnTo>
                  <a:pt x="2267712" y="658367"/>
                </a:lnTo>
                <a:lnTo>
                  <a:pt x="2253996" y="578357"/>
                </a:lnTo>
                <a:lnTo>
                  <a:pt x="2253996" y="1957305"/>
                </a:lnTo>
                <a:lnTo>
                  <a:pt x="2273046" y="1964436"/>
                </a:lnTo>
                <a:lnTo>
                  <a:pt x="3996690" y="2131313"/>
                </a:lnTo>
                <a:close/>
              </a:path>
            </a:pathLst>
          </a:custGeom>
          <a:solidFill>
            <a:srgbClr val="FFCC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8731" y="4609338"/>
            <a:ext cx="2394204" cy="641603"/>
          </a:xfrm>
          <a:custGeom>
            <a:avLst/>
            <a:gdLst/>
            <a:ahLst/>
            <a:cxnLst/>
            <a:rect l="l" t="t" r="r" b="b"/>
            <a:pathLst>
              <a:path w="2394204" h="641603">
                <a:moveTo>
                  <a:pt x="2394204" y="641603"/>
                </a:moveTo>
                <a:lnTo>
                  <a:pt x="2394204" y="213359"/>
                </a:lnTo>
                <a:lnTo>
                  <a:pt x="717804" y="51815"/>
                </a:lnTo>
                <a:lnTo>
                  <a:pt x="696468" y="77723"/>
                </a:lnTo>
                <a:lnTo>
                  <a:pt x="686370" y="85663"/>
                </a:lnTo>
                <a:lnTo>
                  <a:pt x="653987" y="106402"/>
                </a:lnTo>
                <a:lnTo>
                  <a:pt x="619021" y="122636"/>
                </a:lnTo>
                <a:lnTo>
                  <a:pt x="582188" y="134505"/>
                </a:lnTo>
                <a:lnTo>
                  <a:pt x="544204" y="142154"/>
                </a:lnTo>
                <a:lnTo>
                  <a:pt x="505784" y="145724"/>
                </a:lnTo>
                <a:lnTo>
                  <a:pt x="493004" y="146032"/>
                </a:lnTo>
                <a:lnTo>
                  <a:pt x="480282" y="145908"/>
                </a:lnTo>
                <a:lnTo>
                  <a:pt x="429006" y="145542"/>
                </a:lnTo>
                <a:lnTo>
                  <a:pt x="313944" y="25907"/>
                </a:lnTo>
                <a:lnTo>
                  <a:pt x="0" y="0"/>
                </a:lnTo>
                <a:lnTo>
                  <a:pt x="883919" y="641604"/>
                </a:lnTo>
                <a:lnTo>
                  <a:pt x="2394204" y="641603"/>
                </a:lnTo>
                <a:close/>
              </a:path>
            </a:pathLst>
          </a:custGeom>
          <a:solidFill>
            <a:srgbClr val="FFCC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4373" y="2487676"/>
            <a:ext cx="3978910" cy="2804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3602" y="4799838"/>
            <a:ext cx="176022" cy="110489"/>
          </a:xfrm>
          <a:custGeom>
            <a:avLst/>
            <a:gdLst/>
            <a:ahLst/>
            <a:cxnLst/>
            <a:rect l="l" t="t" r="r" b="b"/>
            <a:pathLst>
              <a:path w="176022" h="110489">
                <a:moveTo>
                  <a:pt x="176022" y="110489"/>
                </a:moveTo>
                <a:lnTo>
                  <a:pt x="176022" y="76961"/>
                </a:lnTo>
                <a:lnTo>
                  <a:pt x="19050" y="0"/>
                </a:lnTo>
                <a:lnTo>
                  <a:pt x="0" y="72390"/>
                </a:lnTo>
                <a:lnTo>
                  <a:pt x="176022" y="110489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0718" y="4802123"/>
            <a:ext cx="135635" cy="152400"/>
          </a:xfrm>
          <a:custGeom>
            <a:avLst/>
            <a:gdLst/>
            <a:ahLst/>
            <a:cxnLst/>
            <a:rect l="l" t="t" r="r" b="b"/>
            <a:pathLst>
              <a:path w="135635" h="152400">
                <a:moveTo>
                  <a:pt x="135636" y="136398"/>
                </a:moveTo>
                <a:lnTo>
                  <a:pt x="46482" y="0"/>
                </a:lnTo>
                <a:lnTo>
                  <a:pt x="0" y="13716"/>
                </a:lnTo>
                <a:lnTo>
                  <a:pt x="83820" y="152400"/>
                </a:lnTo>
                <a:lnTo>
                  <a:pt x="135636" y="136398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49233" y="4834890"/>
            <a:ext cx="150114" cy="91440"/>
          </a:xfrm>
          <a:custGeom>
            <a:avLst/>
            <a:gdLst/>
            <a:ahLst/>
            <a:cxnLst/>
            <a:rect l="l" t="t" r="r" b="b"/>
            <a:pathLst>
              <a:path w="150114" h="91440">
                <a:moveTo>
                  <a:pt x="150114" y="56388"/>
                </a:moveTo>
                <a:lnTo>
                  <a:pt x="150114" y="0"/>
                </a:lnTo>
                <a:lnTo>
                  <a:pt x="28194" y="49530"/>
                </a:lnTo>
                <a:lnTo>
                  <a:pt x="0" y="91440"/>
                </a:lnTo>
                <a:lnTo>
                  <a:pt x="150114" y="56388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8650" y="4973573"/>
            <a:ext cx="91440" cy="89154"/>
          </a:xfrm>
          <a:custGeom>
            <a:avLst/>
            <a:gdLst/>
            <a:ahLst/>
            <a:cxnLst/>
            <a:rect l="l" t="t" r="r" b="b"/>
            <a:pathLst>
              <a:path w="91440" h="89153">
                <a:moveTo>
                  <a:pt x="91440" y="63245"/>
                </a:moveTo>
                <a:lnTo>
                  <a:pt x="28194" y="0"/>
                </a:lnTo>
                <a:lnTo>
                  <a:pt x="0" y="37337"/>
                </a:lnTo>
                <a:lnTo>
                  <a:pt x="72390" y="89153"/>
                </a:lnTo>
                <a:lnTo>
                  <a:pt x="91440" y="63245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99347" y="4914900"/>
            <a:ext cx="314705" cy="260604"/>
          </a:xfrm>
          <a:custGeom>
            <a:avLst/>
            <a:gdLst/>
            <a:ahLst/>
            <a:cxnLst/>
            <a:rect l="l" t="t" r="r" b="b"/>
            <a:pathLst>
              <a:path w="314705" h="260603">
                <a:moveTo>
                  <a:pt x="314706" y="65532"/>
                </a:moveTo>
                <a:lnTo>
                  <a:pt x="269748" y="0"/>
                </a:lnTo>
                <a:lnTo>
                  <a:pt x="0" y="227838"/>
                </a:lnTo>
                <a:lnTo>
                  <a:pt x="23622" y="260604"/>
                </a:lnTo>
                <a:lnTo>
                  <a:pt x="314706" y="65532"/>
                </a:lnTo>
                <a:close/>
              </a:path>
            </a:pathLst>
          </a:custGeom>
          <a:solidFill>
            <a:srgbClr val="FFFF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07323" y="5025390"/>
            <a:ext cx="208788" cy="159257"/>
          </a:xfrm>
          <a:custGeom>
            <a:avLst/>
            <a:gdLst/>
            <a:ahLst/>
            <a:cxnLst/>
            <a:rect l="l" t="t" r="r" b="b"/>
            <a:pathLst>
              <a:path w="208788" h="159257">
                <a:moveTo>
                  <a:pt x="208788" y="13716"/>
                </a:moveTo>
                <a:lnTo>
                  <a:pt x="100583" y="0"/>
                </a:lnTo>
                <a:lnTo>
                  <a:pt x="0" y="159258"/>
                </a:lnTo>
                <a:lnTo>
                  <a:pt x="91440" y="93726"/>
                </a:lnTo>
                <a:lnTo>
                  <a:pt x="198882" y="58674"/>
                </a:lnTo>
                <a:lnTo>
                  <a:pt x="208788" y="13716"/>
                </a:lnTo>
                <a:close/>
              </a:path>
            </a:pathLst>
          </a:custGeom>
          <a:solidFill>
            <a:srgbClr val="FFA6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22614" y="5039105"/>
            <a:ext cx="185166" cy="136398"/>
          </a:xfrm>
          <a:custGeom>
            <a:avLst/>
            <a:gdLst/>
            <a:ahLst/>
            <a:cxnLst/>
            <a:rect l="l" t="t" r="r" b="b"/>
            <a:pathLst>
              <a:path w="185166" h="136398">
                <a:moveTo>
                  <a:pt x="185166" y="115061"/>
                </a:moveTo>
                <a:lnTo>
                  <a:pt x="150114" y="0"/>
                </a:lnTo>
                <a:lnTo>
                  <a:pt x="0" y="86867"/>
                </a:lnTo>
                <a:lnTo>
                  <a:pt x="13716" y="136397"/>
                </a:lnTo>
                <a:lnTo>
                  <a:pt x="112014" y="108203"/>
                </a:lnTo>
                <a:lnTo>
                  <a:pt x="137922" y="136397"/>
                </a:lnTo>
                <a:lnTo>
                  <a:pt x="185166" y="115061"/>
                </a:lnTo>
                <a:close/>
              </a:path>
            </a:pathLst>
          </a:custGeom>
          <a:solidFill>
            <a:srgbClr val="FFA6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08976" y="6366727"/>
            <a:ext cx="3284854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industrialization!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Inventions/Innovations:</a:t>
            </a:r>
            <a:endParaRPr sz="4000">
              <a:latin typeface="Arial Black"/>
              <a:cs typeface="Arial Black"/>
            </a:endParaRPr>
          </a:p>
          <a:p>
            <a:pPr marL="1270" marR="2540"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Ligh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t</a:t>
            </a:r>
            <a:r>
              <a:rPr sz="40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bulb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/</a:t>
            </a:r>
            <a:r>
              <a:rPr sz="40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electricity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1064" y="1953514"/>
            <a:ext cx="4412615" cy="50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Both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developed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by</a:t>
            </a:r>
            <a:endParaRPr sz="3200">
              <a:latin typeface="Arial Black"/>
              <a:cs typeface="Arial Black"/>
            </a:endParaRPr>
          </a:p>
          <a:p>
            <a:pPr marR="313690" algn="ctr">
              <a:lnSpc>
                <a:spcPts val="3454"/>
              </a:lnSpc>
            </a:pPr>
            <a:r>
              <a:rPr sz="3200" b="1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Thomas </a:t>
            </a: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Edison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355600" marR="12700" indent="-342900">
              <a:lnSpc>
                <a:spcPts val="3460"/>
              </a:lnSpc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Electricity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r>
              <a:rPr sz="32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source of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power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and light allowed</a:t>
            </a:r>
            <a:r>
              <a:rPr sz="32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for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American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lives to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change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at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work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and at play.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750"/>
              </a:lnSpc>
              <a:spcBef>
                <a:spcPts val="13"/>
              </a:spcBef>
            </a:pPr>
            <a:endParaRPr sz="750"/>
          </a:p>
          <a:p>
            <a:pPr marL="355600" marR="128270" indent="-342900">
              <a:lnSpc>
                <a:spcPts val="3460"/>
              </a:lnSpc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Edison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founded</a:t>
            </a:r>
            <a:r>
              <a:rPr sz="3200" b="1" spc="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32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first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electric company.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469" y="1824735"/>
            <a:ext cx="2110486" cy="279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34530" y="4999990"/>
            <a:ext cx="2486913" cy="230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5504" y="835152"/>
            <a:ext cx="316991" cy="312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Inventions/Innovations:</a:t>
            </a:r>
            <a:endParaRPr sz="4000">
              <a:latin typeface="Arial Black"/>
              <a:cs typeface="Arial Black"/>
            </a:endParaRPr>
          </a:p>
          <a:p>
            <a:pPr marL="1270" marR="0"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Telephone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63" y="1926082"/>
            <a:ext cx="5542280" cy="4592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00050" indent="-342900">
              <a:lnSpc>
                <a:spcPct val="100000"/>
              </a:lnSpc>
              <a:tabLst>
                <a:tab pos="2882265" algn="l"/>
              </a:tabLst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Invented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by	</a:t>
            </a: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Alexander</a:t>
            </a:r>
            <a:r>
              <a:rPr sz="3200" b="1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Graham </a:t>
            </a: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Bell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617980" indent="-342900">
              <a:lnSpc>
                <a:spcPct val="100000"/>
              </a:lnSpc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This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improved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communication.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This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even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helped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30" dirty="0" smtClean="0">
                <a:solidFill>
                  <a:srgbClr val="FFFFFF"/>
                </a:solidFill>
                <a:latin typeface="Arial Black"/>
                <a:cs typeface="Arial Black"/>
              </a:rPr>
              <a:t>women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to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find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work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switchboard</a:t>
            </a:r>
            <a:r>
              <a:rPr sz="3200" b="1" spc="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operators- a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much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better job than a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factory</a:t>
            </a:r>
            <a:r>
              <a:rPr sz="3200" b="1" spc="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worker!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3154" y="2903040"/>
            <a:ext cx="2896108" cy="334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0828" y="835152"/>
            <a:ext cx="312420" cy="312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Inventions/Innovations:</a:t>
            </a:r>
            <a:endParaRPr sz="4000">
              <a:latin typeface="Arial Black"/>
              <a:cs typeface="Arial Black"/>
            </a:endParaRPr>
          </a:p>
          <a:p>
            <a:pPr marL="2540" algn="ctr">
              <a:lnSpc>
                <a:spcPct val="100000"/>
              </a:lnSpc>
            </a:pPr>
            <a:r>
              <a:rPr sz="4000" b="1" dirty="0" smtClean="0">
                <a:solidFill>
                  <a:srgbClr val="FFFF00"/>
                </a:solidFill>
                <a:latin typeface="Arial Black"/>
                <a:cs typeface="Arial Black"/>
              </a:rPr>
              <a:t>Airplane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63" y="1926082"/>
            <a:ext cx="4321810" cy="410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Invented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by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endParaRPr sz="3200">
              <a:latin typeface="Arial Black"/>
              <a:cs typeface="Arial Black"/>
            </a:endParaRPr>
          </a:p>
          <a:p>
            <a:pPr marL="355600">
              <a:lnSpc>
                <a:spcPct val="100000"/>
              </a:lnSpc>
            </a:pP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Wright</a:t>
            </a:r>
            <a:r>
              <a:rPr sz="3200" b="1" spc="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Brothers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98120" indent="-342900">
              <a:lnSpc>
                <a:spcPct val="100000"/>
              </a:lnSpc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First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flight</a:t>
            </a:r>
            <a:r>
              <a:rPr sz="3200" b="1" spc="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Kitty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 Hawk,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1904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</a:pP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The use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of planes has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grown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considerably over the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last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century!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93352" y="457200"/>
            <a:ext cx="307847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7006" y="4064508"/>
            <a:ext cx="363474" cy="624077"/>
          </a:xfrm>
          <a:custGeom>
            <a:avLst/>
            <a:gdLst/>
            <a:ahLst/>
            <a:cxnLst/>
            <a:rect l="l" t="t" r="r" b="b"/>
            <a:pathLst>
              <a:path w="363474" h="624077">
                <a:moveTo>
                  <a:pt x="192785" y="78485"/>
                </a:moveTo>
                <a:lnTo>
                  <a:pt x="192785" y="76961"/>
                </a:lnTo>
                <a:lnTo>
                  <a:pt x="167631" y="66182"/>
                </a:lnTo>
                <a:lnTo>
                  <a:pt x="98603" y="33933"/>
                </a:lnTo>
                <a:lnTo>
                  <a:pt x="64113" y="17727"/>
                </a:lnTo>
                <a:lnTo>
                  <a:pt x="26669" y="0"/>
                </a:lnTo>
                <a:lnTo>
                  <a:pt x="1523" y="15239"/>
                </a:lnTo>
                <a:lnTo>
                  <a:pt x="0" y="624077"/>
                </a:lnTo>
                <a:lnTo>
                  <a:pt x="129539" y="527398"/>
                </a:lnTo>
                <a:lnTo>
                  <a:pt x="129539" y="265937"/>
                </a:lnTo>
                <a:lnTo>
                  <a:pt x="133429" y="248177"/>
                </a:lnTo>
                <a:lnTo>
                  <a:pt x="148120" y="186822"/>
                </a:lnTo>
                <a:lnTo>
                  <a:pt x="159865" y="144203"/>
                </a:lnTo>
                <a:lnTo>
                  <a:pt x="173952" y="105763"/>
                </a:lnTo>
                <a:lnTo>
                  <a:pt x="190499" y="78485"/>
                </a:lnTo>
                <a:lnTo>
                  <a:pt x="192785" y="78485"/>
                </a:lnTo>
                <a:close/>
              </a:path>
              <a:path w="363474" h="624077">
                <a:moveTo>
                  <a:pt x="363474" y="352805"/>
                </a:moveTo>
                <a:lnTo>
                  <a:pt x="349758" y="336041"/>
                </a:lnTo>
                <a:lnTo>
                  <a:pt x="342138" y="327659"/>
                </a:lnTo>
                <a:lnTo>
                  <a:pt x="335280" y="321563"/>
                </a:lnTo>
                <a:lnTo>
                  <a:pt x="328422" y="323087"/>
                </a:lnTo>
                <a:lnTo>
                  <a:pt x="321564" y="323087"/>
                </a:lnTo>
                <a:lnTo>
                  <a:pt x="313944" y="321563"/>
                </a:lnTo>
                <a:lnTo>
                  <a:pt x="307086" y="319277"/>
                </a:lnTo>
                <a:lnTo>
                  <a:pt x="253746" y="303275"/>
                </a:lnTo>
                <a:lnTo>
                  <a:pt x="210311" y="291083"/>
                </a:lnTo>
                <a:lnTo>
                  <a:pt x="180594" y="281177"/>
                </a:lnTo>
                <a:lnTo>
                  <a:pt x="142494" y="269747"/>
                </a:lnTo>
                <a:lnTo>
                  <a:pt x="134111" y="268223"/>
                </a:lnTo>
                <a:lnTo>
                  <a:pt x="131063" y="265937"/>
                </a:lnTo>
                <a:lnTo>
                  <a:pt x="129539" y="265937"/>
                </a:lnTo>
                <a:lnTo>
                  <a:pt x="129539" y="527398"/>
                </a:lnTo>
                <a:lnTo>
                  <a:pt x="363474" y="352805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7233" y="4027932"/>
            <a:ext cx="445007" cy="306324"/>
          </a:xfrm>
          <a:custGeom>
            <a:avLst/>
            <a:gdLst/>
            <a:ahLst/>
            <a:cxnLst/>
            <a:rect l="l" t="t" r="r" b="b"/>
            <a:pathLst>
              <a:path w="445007" h="306324">
                <a:moveTo>
                  <a:pt x="366522" y="162111"/>
                </a:moveTo>
                <a:lnTo>
                  <a:pt x="366522" y="16764"/>
                </a:lnTo>
                <a:lnTo>
                  <a:pt x="364998" y="19812"/>
                </a:lnTo>
                <a:lnTo>
                  <a:pt x="360416" y="27474"/>
                </a:lnTo>
                <a:lnTo>
                  <a:pt x="352473" y="40315"/>
                </a:lnTo>
                <a:lnTo>
                  <a:pt x="345559" y="52570"/>
                </a:lnTo>
                <a:lnTo>
                  <a:pt x="333528" y="75327"/>
                </a:lnTo>
                <a:lnTo>
                  <a:pt x="327767" y="85833"/>
                </a:lnTo>
                <a:lnTo>
                  <a:pt x="298904" y="122083"/>
                </a:lnTo>
                <a:lnTo>
                  <a:pt x="262128" y="143256"/>
                </a:lnTo>
                <a:lnTo>
                  <a:pt x="217344" y="159418"/>
                </a:lnTo>
                <a:lnTo>
                  <a:pt x="205576" y="160311"/>
                </a:lnTo>
                <a:lnTo>
                  <a:pt x="194358" y="158767"/>
                </a:lnTo>
                <a:lnTo>
                  <a:pt x="154686" y="133350"/>
                </a:lnTo>
                <a:lnTo>
                  <a:pt x="139446" y="116586"/>
                </a:lnTo>
                <a:lnTo>
                  <a:pt x="121158" y="123444"/>
                </a:lnTo>
                <a:lnTo>
                  <a:pt x="101346" y="131826"/>
                </a:lnTo>
                <a:lnTo>
                  <a:pt x="83058" y="137922"/>
                </a:lnTo>
                <a:lnTo>
                  <a:pt x="66294" y="144780"/>
                </a:lnTo>
                <a:lnTo>
                  <a:pt x="51816" y="151638"/>
                </a:lnTo>
                <a:lnTo>
                  <a:pt x="39624" y="158496"/>
                </a:lnTo>
                <a:lnTo>
                  <a:pt x="31242" y="163068"/>
                </a:lnTo>
                <a:lnTo>
                  <a:pt x="26670" y="168402"/>
                </a:lnTo>
                <a:lnTo>
                  <a:pt x="19812" y="179832"/>
                </a:lnTo>
                <a:lnTo>
                  <a:pt x="13716" y="198120"/>
                </a:lnTo>
                <a:lnTo>
                  <a:pt x="5334" y="219456"/>
                </a:lnTo>
                <a:lnTo>
                  <a:pt x="0" y="243078"/>
                </a:lnTo>
                <a:lnTo>
                  <a:pt x="98298" y="279654"/>
                </a:lnTo>
                <a:lnTo>
                  <a:pt x="104394" y="281178"/>
                </a:lnTo>
                <a:lnTo>
                  <a:pt x="109728" y="281178"/>
                </a:lnTo>
                <a:lnTo>
                  <a:pt x="114300" y="282702"/>
                </a:lnTo>
                <a:lnTo>
                  <a:pt x="119634" y="284226"/>
                </a:lnTo>
                <a:lnTo>
                  <a:pt x="128016" y="286512"/>
                </a:lnTo>
                <a:lnTo>
                  <a:pt x="136398" y="288036"/>
                </a:lnTo>
                <a:lnTo>
                  <a:pt x="140970" y="288036"/>
                </a:lnTo>
                <a:lnTo>
                  <a:pt x="146304" y="286512"/>
                </a:lnTo>
                <a:lnTo>
                  <a:pt x="163068" y="276606"/>
                </a:lnTo>
                <a:lnTo>
                  <a:pt x="170688" y="292608"/>
                </a:lnTo>
                <a:lnTo>
                  <a:pt x="172974" y="296418"/>
                </a:lnTo>
                <a:lnTo>
                  <a:pt x="172974" y="306324"/>
                </a:lnTo>
                <a:lnTo>
                  <a:pt x="366522" y="162111"/>
                </a:lnTo>
                <a:close/>
              </a:path>
              <a:path w="445007" h="306324">
                <a:moveTo>
                  <a:pt x="425196" y="83058"/>
                </a:moveTo>
                <a:lnTo>
                  <a:pt x="425196" y="67056"/>
                </a:lnTo>
                <a:lnTo>
                  <a:pt x="422910" y="51816"/>
                </a:lnTo>
                <a:lnTo>
                  <a:pt x="416814" y="18288"/>
                </a:lnTo>
                <a:lnTo>
                  <a:pt x="384810" y="1524"/>
                </a:lnTo>
                <a:lnTo>
                  <a:pt x="352044" y="0"/>
                </a:lnTo>
                <a:lnTo>
                  <a:pt x="366522" y="16764"/>
                </a:lnTo>
                <a:lnTo>
                  <a:pt x="366522" y="162111"/>
                </a:lnTo>
                <a:lnTo>
                  <a:pt x="421386" y="121232"/>
                </a:lnTo>
                <a:lnTo>
                  <a:pt x="421386" y="103632"/>
                </a:lnTo>
                <a:lnTo>
                  <a:pt x="425196" y="83058"/>
                </a:lnTo>
                <a:close/>
              </a:path>
              <a:path w="445007" h="306324">
                <a:moveTo>
                  <a:pt x="445008" y="103632"/>
                </a:moveTo>
                <a:lnTo>
                  <a:pt x="421386" y="103632"/>
                </a:lnTo>
                <a:lnTo>
                  <a:pt x="421386" y="121232"/>
                </a:lnTo>
                <a:lnTo>
                  <a:pt x="445008" y="103632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0385" y="4344161"/>
            <a:ext cx="48005" cy="51815"/>
          </a:xfrm>
          <a:custGeom>
            <a:avLst/>
            <a:gdLst/>
            <a:ahLst/>
            <a:cxnLst/>
            <a:rect l="l" t="t" r="r" b="b"/>
            <a:pathLst>
              <a:path w="48005" h="51815">
                <a:moveTo>
                  <a:pt x="48006" y="29717"/>
                </a:moveTo>
                <a:lnTo>
                  <a:pt x="46482" y="23621"/>
                </a:lnTo>
                <a:lnTo>
                  <a:pt x="46482" y="3047"/>
                </a:lnTo>
                <a:lnTo>
                  <a:pt x="43434" y="1523"/>
                </a:lnTo>
                <a:lnTo>
                  <a:pt x="38100" y="1523"/>
                </a:lnTo>
                <a:lnTo>
                  <a:pt x="32766" y="0"/>
                </a:lnTo>
                <a:lnTo>
                  <a:pt x="28194" y="0"/>
                </a:lnTo>
                <a:lnTo>
                  <a:pt x="15240" y="18287"/>
                </a:lnTo>
                <a:lnTo>
                  <a:pt x="12954" y="21335"/>
                </a:lnTo>
                <a:lnTo>
                  <a:pt x="11430" y="23621"/>
                </a:lnTo>
                <a:lnTo>
                  <a:pt x="9906" y="23621"/>
                </a:lnTo>
                <a:lnTo>
                  <a:pt x="6858" y="25145"/>
                </a:lnTo>
                <a:lnTo>
                  <a:pt x="3048" y="28193"/>
                </a:lnTo>
                <a:lnTo>
                  <a:pt x="0" y="29717"/>
                </a:lnTo>
                <a:lnTo>
                  <a:pt x="3048" y="35051"/>
                </a:lnTo>
                <a:lnTo>
                  <a:pt x="8382" y="39623"/>
                </a:lnTo>
                <a:lnTo>
                  <a:pt x="12954" y="46481"/>
                </a:lnTo>
                <a:lnTo>
                  <a:pt x="18288" y="51815"/>
                </a:lnTo>
                <a:lnTo>
                  <a:pt x="48006" y="29717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9771" y="3896867"/>
            <a:ext cx="592835" cy="455675"/>
          </a:xfrm>
          <a:custGeom>
            <a:avLst/>
            <a:gdLst/>
            <a:ahLst/>
            <a:cxnLst/>
            <a:rect l="l" t="t" r="r" b="b"/>
            <a:pathLst>
              <a:path w="592835" h="455675">
                <a:moveTo>
                  <a:pt x="592836" y="150875"/>
                </a:moveTo>
                <a:lnTo>
                  <a:pt x="578266" y="137671"/>
                </a:lnTo>
                <a:lnTo>
                  <a:pt x="570090" y="129708"/>
                </a:lnTo>
                <a:lnTo>
                  <a:pt x="554837" y="114262"/>
                </a:lnTo>
                <a:lnTo>
                  <a:pt x="547625" y="107075"/>
                </a:lnTo>
                <a:lnTo>
                  <a:pt x="513034" y="82429"/>
                </a:lnTo>
                <a:lnTo>
                  <a:pt x="498375" y="80654"/>
                </a:lnTo>
                <a:lnTo>
                  <a:pt x="491044" y="82010"/>
                </a:lnTo>
                <a:lnTo>
                  <a:pt x="456438" y="106629"/>
                </a:lnTo>
                <a:lnTo>
                  <a:pt x="446495" y="118150"/>
                </a:lnTo>
                <a:lnTo>
                  <a:pt x="440436" y="124967"/>
                </a:lnTo>
                <a:lnTo>
                  <a:pt x="375666" y="118109"/>
                </a:lnTo>
                <a:lnTo>
                  <a:pt x="370332" y="111251"/>
                </a:lnTo>
                <a:lnTo>
                  <a:pt x="370332" y="109727"/>
                </a:lnTo>
                <a:lnTo>
                  <a:pt x="359667" y="101150"/>
                </a:lnTo>
                <a:lnTo>
                  <a:pt x="328389" y="78906"/>
                </a:lnTo>
                <a:lnTo>
                  <a:pt x="293897" y="62139"/>
                </a:lnTo>
                <a:lnTo>
                  <a:pt x="257448" y="49142"/>
                </a:lnTo>
                <a:lnTo>
                  <a:pt x="208029" y="34742"/>
                </a:lnTo>
                <a:lnTo>
                  <a:pt x="195834" y="31241"/>
                </a:lnTo>
                <a:lnTo>
                  <a:pt x="189738" y="35051"/>
                </a:lnTo>
                <a:lnTo>
                  <a:pt x="185928" y="29717"/>
                </a:lnTo>
                <a:lnTo>
                  <a:pt x="163642" y="24909"/>
                </a:lnTo>
                <a:lnTo>
                  <a:pt x="151330" y="21786"/>
                </a:lnTo>
                <a:lnTo>
                  <a:pt x="126720" y="15425"/>
                </a:lnTo>
                <a:lnTo>
                  <a:pt x="114401" y="12301"/>
                </a:lnTo>
                <a:lnTo>
                  <a:pt x="102056" y="9292"/>
                </a:lnTo>
                <a:lnTo>
                  <a:pt x="89677" y="6455"/>
                </a:lnTo>
                <a:lnTo>
                  <a:pt x="77252" y="3846"/>
                </a:lnTo>
                <a:lnTo>
                  <a:pt x="64770" y="1523"/>
                </a:lnTo>
                <a:lnTo>
                  <a:pt x="58674" y="0"/>
                </a:lnTo>
                <a:lnTo>
                  <a:pt x="27063" y="36019"/>
                </a:lnTo>
                <a:lnTo>
                  <a:pt x="12192" y="71627"/>
                </a:lnTo>
                <a:lnTo>
                  <a:pt x="2286" y="101345"/>
                </a:lnTo>
                <a:lnTo>
                  <a:pt x="0" y="102869"/>
                </a:lnTo>
                <a:lnTo>
                  <a:pt x="0" y="111251"/>
                </a:lnTo>
                <a:lnTo>
                  <a:pt x="2286" y="118109"/>
                </a:lnTo>
                <a:lnTo>
                  <a:pt x="5334" y="128015"/>
                </a:lnTo>
                <a:lnTo>
                  <a:pt x="10668" y="136397"/>
                </a:lnTo>
                <a:lnTo>
                  <a:pt x="35052" y="147827"/>
                </a:lnTo>
                <a:lnTo>
                  <a:pt x="61722" y="161543"/>
                </a:lnTo>
                <a:lnTo>
                  <a:pt x="88392" y="174497"/>
                </a:lnTo>
                <a:lnTo>
                  <a:pt x="115062" y="185927"/>
                </a:lnTo>
                <a:lnTo>
                  <a:pt x="136398" y="195833"/>
                </a:lnTo>
                <a:lnTo>
                  <a:pt x="159435" y="206071"/>
                </a:lnTo>
                <a:lnTo>
                  <a:pt x="168810" y="210360"/>
                </a:lnTo>
                <a:lnTo>
                  <a:pt x="178623" y="214397"/>
                </a:lnTo>
                <a:lnTo>
                  <a:pt x="199428" y="428541"/>
                </a:lnTo>
                <a:lnTo>
                  <a:pt x="216408" y="432053"/>
                </a:lnTo>
                <a:lnTo>
                  <a:pt x="226314" y="435238"/>
                </a:lnTo>
                <a:lnTo>
                  <a:pt x="226314" y="395477"/>
                </a:lnTo>
                <a:lnTo>
                  <a:pt x="229362" y="380999"/>
                </a:lnTo>
                <a:lnTo>
                  <a:pt x="236697" y="355518"/>
                </a:lnTo>
                <a:lnTo>
                  <a:pt x="244040" y="328165"/>
                </a:lnTo>
                <a:lnTo>
                  <a:pt x="247877" y="315421"/>
                </a:lnTo>
                <a:lnTo>
                  <a:pt x="271641" y="272432"/>
                </a:lnTo>
                <a:lnTo>
                  <a:pt x="307086" y="250697"/>
                </a:lnTo>
                <a:lnTo>
                  <a:pt x="329184" y="240791"/>
                </a:lnTo>
                <a:lnTo>
                  <a:pt x="354170" y="231213"/>
                </a:lnTo>
                <a:lnTo>
                  <a:pt x="365763" y="226725"/>
                </a:lnTo>
                <a:lnTo>
                  <a:pt x="390551" y="216031"/>
                </a:lnTo>
                <a:lnTo>
                  <a:pt x="402633" y="211319"/>
                </a:lnTo>
                <a:lnTo>
                  <a:pt x="413766" y="208025"/>
                </a:lnTo>
                <a:lnTo>
                  <a:pt x="418338" y="205739"/>
                </a:lnTo>
                <a:lnTo>
                  <a:pt x="419862" y="205739"/>
                </a:lnTo>
                <a:lnTo>
                  <a:pt x="437550" y="227895"/>
                </a:lnTo>
                <a:lnTo>
                  <a:pt x="446532" y="237585"/>
                </a:lnTo>
                <a:lnTo>
                  <a:pt x="451866" y="243178"/>
                </a:lnTo>
                <a:lnTo>
                  <a:pt x="451866" y="164591"/>
                </a:lnTo>
                <a:lnTo>
                  <a:pt x="476487" y="160490"/>
                </a:lnTo>
                <a:lnTo>
                  <a:pt x="487088" y="159223"/>
                </a:lnTo>
                <a:lnTo>
                  <a:pt x="491044" y="159246"/>
                </a:lnTo>
                <a:lnTo>
                  <a:pt x="501134" y="159583"/>
                </a:lnTo>
                <a:lnTo>
                  <a:pt x="515116" y="161114"/>
                </a:lnTo>
                <a:lnTo>
                  <a:pt x="528363" y="163020"/>
                </a:lnTo>
                <a:lnTo>
                  <a:pt x="539496" y="164591"/>
                </a:lnTo>
                <a:lnTo>
                  <a:pt x="547878" y="166115"/>
                </a:lnTo>
                <a:lnTo>
                  <a:pt x="559308" y="150875"/>
                </a:lnTo>
                <a:lnTo>
                  <a:pt x="559308" y="169163"/>
                </a:lnTo>
                <a:lnTo>
                  <a:pt x="564642" y="171449"/>
                </a:lnTo>
                <a:lnTo>
                  <a:pt x="569214" y="171449"/>
                </a:lnTo>
                <a:lnTo>
                  <a:pt x="574548" y="172973"/>
                </a:lnTo>
                <a:lnTo>
                  <a:pt x="581406" y="174497"/>
                </a:lnTo>
                <a:lnTo>
                  <a:pt x="584454" y="167639"/>
                </a:lnTo>
                <a:lnTo>
                  <a:pt x="587502" y="163067"/>
                </a:lnTo>
                <a:lnTo>
                  <a:pt x="589788" y="157733"/>
                </a:lnTo>
                <a:lnTo>
                  <a:pt x="592836" y="150875"/>
                </a:lnTo>
                <a:close/>
              </a:path>
              <a:path w="592835" h="455675">
                <a:moveTo>
                  <a:pt x="199428" y="428541"/>
                </a:moveTo>
                <a:lnTo>
                  <a:pt x="199428" y="242443"/>
                </a:lnTo>
                <a:lnTo>
                  <a:pt x="194310" y="256031"/>
                </a:lnTo>
                <a:lnTo>
                  <a:pt x="184404" y="268985"/>
                </a:lnTo>
                <a:lnTo>
                  <a:pt x="174498" y="282701"/>
                </a:lnTo>
                <a:lnTo>
                  <a:pt x="166116" y="302513"/>
                </a:lnTo>
                <a:lnTo>
                  <a:pt x="137922" y="410717"/>
                </a:lnTo>
                <a:lnTo>
                  <a:pt x="153162" y="415289"/>
                </a:lnTo>
                <a:lnTo>
                  <a:pt x="172974" y="420623"/>
                </a:lnTo>
                <a:lnTo>
                  <a:pt x="194310" y="427481"/>
                </a:lnTo>
                <a:lnTo>
                  <a:pt x="199428" y="428541"/>
                </a:lnTo>
                <a:close/>
              </a:path>
              <a:path w="592835" h="455675">
                <a:moveTo>
                  <a:pt x="333756" y="435863"/>
                </a:moveTo>
                <a:lnTo>
                  <a:pt x="226314" y="395477"/>
                </a:lnTo>
                <a:lnTo>
                  <a:pt x="226314" y="435238"/>
                </a:lnTo>
                <a:lnTo>
                  <a:pt x="237744" y="438911"/>
                </a:lnTo>
                <a:lnTo>
                  <a:pt x="257556" y="445769"/>
                </a:lnTo>
                <a:lnTo>
                  <a:pt x="274320" y="450341"/>
                </a:lnTo>
                <a:lnTo>
                  <a:pt x="285750" y="454151"/>
                </a:lnTo>
                <a:lnTo>
                  <a:pt x="297180" y="455675"/>
                </a:lnTo>
                <a:lnTo>
                  <a:pt x="310896" y="451865"/>
                </a:lnTo>
                <a:lnTo>
                  <a:pt x="320802" y="448817"/>
                </a:lnTo>
                <a:lnTo>
                  <a:pt x="329184" y="444245"/>
                </a:lnTo>
                <a:lnTo>
                  <a:pt x="333756" y="435863"/>
                </a:lnTo>
                <a:close/>
              </a:path>
              <a:path w="592835" h="455675">
                <a:moveTo>
                  <a:pt x="458724" y="194309"/>
                </a:moveTo>
                <a:lnTo>
                  <a:pt x="458724" y="184403"/>
                </a:lnTo>
                <a:lnTo>
                  <a:pt x="451866" y="164591"/>
                </a:lnTo>
                <a:lnTo>
                  <a:pt x="451866" y="243178"/>
                </a:lnTo>
                <a:lnTo>
                  <a:pt x="453724" y="245128"/>
                </a:lnTo>
                <a:lnTo>
                  <a:pt x="456438" y="247664"/>
                </a:lnTo>
                <a:lnTo>
                  <a:pt x="456438" y="202691"/>
                </a:lnTo>
                <a:lnTo>
                  <a:pt x="458724" y="194309"/>
                </a:lnTo>
                <a:close/>
              </a:path>
              <a:path w="592835" h="455675">
                <a:moveTo>
                  <a:pt x="531114" y="236219"/>
                </a:moveTo>
                <a:lnTo>
                  <a:pt x="529590" y="234695"/>
                </a:lnTo>
                <a:lnTo>
                  <a:pt x="529590" y="232409"/>
                </a:lnTo>
                <a:lnTo>
                  <a:pt x="525018" y="234695"/>
                </a:lnTo>
                <a:lnTo>
                  <a:pt x="510109" y="238408"/>
                </a:lnTo>
                <a:lnTo>
                  <a:pt x="498765" y="239248"/>
                </a:lnTo>
                <a:lnTo>
                  <a:pt x="487088" y="239255"/>
                </a:lnTo>
                <a:lnTo>
                  <a:pt x="473202" y="237743"/>
                </a:lnTo>
                <a:lnTo>
                  <a:pt x="470154" y="236219"/>
                </a:lnTo>
                <a:lnTo>
                  <a:pt x="461772" y="226313"/>
                </a:lnTo>
                <a:lnTo>
                  <a:pt x="456438" y="214121"/>
                </a:lnTo>
                <a:lnTo>
                  <a:pt x="456438" y="247664"/>
                </a:lnTo>
                <a:lnTo>
                  <a:pt x="459743" y="250754"/>
                </a:lnTo>
                <a:lnTo>
                  <a:pt x="465058" y="254542"/>
                </a:lnTo>
                <a:lnTo>
                  <a:pt x="470174" y="256605"/>
                </a:lnTo>
                <a:lnTo>
                  <a:pt x="475597" y="257061"/>
                </a:lnTo>
                <a:lnTo>
                  <a:pt x="481832" y="256025"/>
                </a:lnTo>
                <a:lnTo>
                  <a:pt x="489387" y="253611"/>
                </a:lnTo>
                <a:lnTo>
                  <a:pt x="498765" y="249937"/>
                </a:lnTo>
                <a:lnTo>
                  <a:pt x="510473" y="245117"/>
                </a:lnTo>
                <a:lnTo>
                  <a:pt x="525018" y="239267"/>
                </a:lnTo>
                <a:lnTo>
                  <a:pt x="531114" y="236219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0993" y="3934967"/>
            <a:ext cx="64007" cy="51815"/>
          </a:xfrm>
          <a:custGeom>
            <a:avLst/>
            <a:gdLst/>
            <a:ahLst/>
            <a:cxnLst/>
            <a:rect l="l" t="t" r="r" b="b"/>
            <a:pathLst>
              <a:path w="64007" h="51815">
                <a:moveTo>
                  <a:pt x="64007" y="51815"/>
                </a:moveTo>
                <a:lnTo>
                  <a:pt x="64007" y="0"/>
                </a:lnTo>
                <a:lnTo>
                  <a:pt x="0" y="38099"/>
                </a:lnTo>
                <a:lnTo>
                  <a:pt x="8413" y="40116"/>
                </a:lnTo>
                <a:lnTo>
                  <a:pt x="19773" y="44681"/>
                </a:lnTo>
                <a:lnTo>
                  <a:pt x="31979" y="46679"/>
                </a:lnTo>
                <a:lnTo>
                  <a:pt x="44396" y="47940"/>
                </a:lnTo>
                <a:lnTo>
                  <a:pt x="56387" y="50291"/>
                </a:lnTo>
                <a:lnTo>
                  <a:pt x="64007" y="51815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8530" y="3881628"/>
            <a:ext cx="51816" cy="105155"/>
          </a:xfrm>
          <a:custGeom>
            <a:avLst/>
            <a:gdLst/>
            <a:ahLst/>
            <a:cxnLst/>
            <a:rect l="l" t="t" r="r" b="b"/>
            <a:pathLst>
              <a:path w="51816" h="105155">
                <a:moveTo>
                  <a:pt x="51815" y="0"/>
                </a:moveTo>
                <a:lnTo>
                  <a:pt x="0" y="32003"/>
                </a:lnTo>
                <a:lnTo>
                  <a:pt x="0" y="105155"/>
                </a:lnTo>
                <a:lnTo>
                  <a:pt x="5333" y="91439"/>
                </a:lnTo>
                <a:lnTo>
                  <a:pt x="13259" y="67028"/>
                </a:lnTo>
                <a:lnTo>
                  <a:pt x="18128" y="55102"/>
                </a:lnTo>
                <a:lnTo>
                  <a:pt x="23901" y="42803"/>
                </a:lnTo>
                <a:lnTo>
                  <a:pt x="30257" y="30755"/>
                </a:lnTo>
                <a:lnTo>
                  <a:pt x="36875" y="19582"/>
                </a:lnTo>
                <a:lnTo>
                  <a:pt x="43433" y="9905"/>
                </a:lnTo>
                <a:lnTo>
                  <a:pt x="5181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4790" y="3926585"/>
            <a:ext cx="194309" cy="96774"/>
          </a:xfrm>
          <a:custGeom>
            <a:avLst/>
            <a:gdLst/>
            <a:ahLst/>
            <a:cxnLst/>
            <a:rect l="l" t="t" r="r" b="b"/>
            <a:pathLst>
              <a:path w="194309" h="96774">
                <a:moveTo>
                  <a:pt x="194309" y="92964"/>
                </a:moveTo>
                <a:lnTo>
                  <a:pt x="185927" y="80010"/>
                </a:lnTo>
                <a:lnTo>
                  <a:pt x="176021" y="68580"/>
                </a:lnTo>
                <a:lnTo>
                  <a:pt x="169163" y="58674"/>
                </a:lnTo>
                <a:lnTo>
                  <a:pt x="127253" y="29718"/>
                </a:lnTo>
                <a:lnTo>
                  <a:pt x="112775" y="23622"/>
                </a:lnTo>
                <a:lnTo>
                  <a:pt x="97535" y="15240"/>
                </a:lnTo>
                <a:lnTo>
                  <a:pt x="80771" y="8382"/>
                </a:lnTo>
                <a:lnTo>
                  <a:pt x="64769" y="0"/>
                </a:lnTo>
                <a:lnTo>
                  <a:pt x="0" y="21336"/>
                </a:lnTo>
                <a:lnTo>
                  <a:pt x="34927" y="42905"/>
                </a:lnTo>
                <a:lnTo>
                  <a:pt x="60959" y="64770"/>
                </a:lnTo>
                <a:lnTo>
                  <a:pt x="60959" y="63246"/>
                </a:lnTo>
                <a:lnTo>
                  <a:pt x="134111" y="70104"/>
                </a:lnTo>
                <a:lnTo>
                  <a:pt x="137159" y="70104"/>
                </a:lnTo>
                <a:lnTo>
                  <a:pt x="139445" y="71628"/>
                </a:lnTo>
                <a:lnTo>
                  <a:pt x="188975" y="96774"/>
                </a:lnTo>
                <a:lnTo>
                  <a:pt x="194309" y="92964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35061" y="3978402"/>
            <a:ext cx="16763" cy="6858"/>
          </a:xfrm>
          <a:custGeom>
            <a:avLst/>
            <a:gdLst/>
            <a:ahLst/>
            <a:cxnLst/>
            <a:rect l="l" t="t" r="r" b="b"/>
            <a:pathLst>
              <a:path w="16763" h="6858">
                <a:moveTo>
                  <a:pt x="16763" y="0"/>
                </a:moveTo>
                <a:lnTo>
                  <a:pt x="0" y="6858"/>
                </a:lnTo>
                <a:lnTo>
                  <a:pt x="9905" y="6858"/>
                </a:lnTo>
                <a:lnTo>
                  <a:pt x="11429" y="4572"/>
                </a:lnTo>
                <a:lnTo>
                  <a:pt x="12953" y="3048"/>
                </a:lnTo>
                <a:lnTo>
                  <a:pt x="15239" y="1524"/>
                </a:lnTo>
                <a:lnTo>
                  <a:pt x="16763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40623" y="4043171"/>
            <a:ext cx="39624" cy="41148"/>
          </a:xfrm>
          <a:custGeom>
            <a:avLst/>
            <a:gdLst/>
            <a:ahLst/>
            <a:cxnLst/>
            <a:rect l="l" t="t" r="r" b="b"/>
            <a:pathLst>
              <a:path w="39624" h="41148">
                <a:moveTo>
                  <a:pt x="39624" y="41148"/>
                </a:moveTo>
                <a:lnTo>
                  <a:pt x="39540" y="27013"/>
                </a:lnTo>
                <a:lnTo>
                  <a:pt x="37214" y="14264"/>
                </a:lnTo>
                <a:lnTo>
                  <a:pt x="31242" y="3047"/>
                </a:lnTo>
                <a:lnTo>
                  <a:pt x="29718" y="0"/>
                </a:lnTo>
                <a:lnTo>
                  <a:pt x="28194" y="0"/>
                </a:lnTo>
                <a:lnTo>
                  <a:pt x="1524" y="15240"/>
                </a:lnTo>
                <a:lnTo>
                  <a:pt x="0" y="15240"/>
                </a:lnTo>
                <a:lnTo>
                  <a:pt x="1524" y="18288"/>
                </a:lnTo>
                <a:lnTo>
                  <a:pt x="3048" y="22860"/>
                </a:lnTo>
                <a:lnTo>
                  <a:pt x="3048" y="31242"/>
                </a:lnTo>
                <a:lnTo>
                  <a:pt x="4572" y="39624"/>
                </a:lnTo>
                <a:lnTo>
                  <a:pt x="6096" y="38100"/>
                </a:lnTo>
                <a:lnTo>
                  <a:pt x="8382" y="35052"/>
                </a:lnTo>
                <a:lnTo>
                  <a:pt x="11430" y="33528"/>
                </a:lnTo>
                <a:lnTo>
                  <a:pt x="14478" y="31242"/>
                </a:lnTo>
                <a:lnTo>
                  <a:pt x="32766" y="21336"/>
                </a:lnTo>
                <a:lnTo>
                  <a:pt x="38100" y="41148"/>
                </a:lnTo>
                <a:lnTo>
                  <a:pt x="39624" y="41148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4468" y="3553967"/>
            <a:ext cx="541019" cy="459486"/>
          </a:xfrm>
          <a:custGeom>
            <a:avLst/>
            <a:gdLst/>
            <a:ahLst/>
            <a:cxnLst/>
            <a:rect l="l" t="t" r="r" b="b"/>
            <a:pathLst>
              <a:path w="541019" h="459486">
                <a:moveTo>
                  <a:pt x="541019" y="0"/>
                </a:moveTo>
                <a:lnTo>
                  <a:pt x="0" y="349758"/>
                </a:lnTo>
                <a:lnTo>
                  <a:pt x="11429" y="352806"/>
                </a:lnTo>
                <a:lnTo>
                  <a:pt x="33386" y="358479"/>
                </a:lnTo>
                <a:lnTo>
                  <a:pt x="45621" y="362343"/>
                </a:lnTo>
                <a:lnTo>
                  <a:pt x="81370" y="376111"/>
                </a:lnTo>
                <a:lnTo>
                  <a:pt x="125729" y="400812"/>
                </a:lnTo>
                <a:lnTo>
                  <a:pt x="132587" y="406146"/>
                </a:lnTo>
                <a:lnTo>
                  <a:pt x="137159" y="409194"/>
                </a:lnTo>
                <a:lnTo>
                  <a:pt x="356615" y="336042"/>
                </a:lnTo>
                <a:lnTo>
                  <a:pt x="363473" y="337566"/>
                </a:lnTo>
                <a:lnTo>
                  <a:pt x="374903" y="342900"/>
                </a:lnTo>
                <a:lnTo>
                  <a:pt x="387857" y="349758"/>
                </a:lnTo>
                <a:lnTo>
                  <a:pt x="406145" y="357378"/>
                </a:lnTo>
                <a:lnTo>
                  <a:pt x="441197" y="375666"/>
                </a:lnTo>
                <a:lnTo>
                  <a:pt x="477773" y="399288"/>
                </a:lnTo>
                <a:lnTo>
                  <a:pt x="507491" y="438912"/>
                </a:lnTo>
                <a:lnTo>
                  <a:pt x="515873" y="452628"/>
                </a:lnTo>
                <a:lnTo>
                  <a:pt x="520445" y="451104"/>
                </a:lnTo>
                <a:lnTo>
                  <a:pt x="528827" y="451104"/>
                </a:lnTo>
                <a:lnTo>
                  <a:pt x="534161" y="455676"/>
                </a:lnTo>
                <a:lnTo>
                  <a:pt x="535685" y="457200"/>
                </a:lnTo>
                <a:lnTo>
                  <a:pt x="535685" y="459486"/>
                </a:lnTo>
                <a:lnTo>
                  <a:pt x="537209" y="459486"/>
                </a:lnTo>
                <a:lnTo>
                  <a:pt x="541019" y="0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1261" y="4091178"/>
            <a:ext cx="32003" cy="11429"/>
          </a:xfrm>
          <a:custGeom>
            <a:avLst/>
            <a:gdLst/>
            <a:ahLst/>
            <a:cxnLst/>
            <a:rect l="l" t="t" r="r" b="b"/>
            <a:pathLst>
              <a:path w="32003" h="11429">
                <a:moveTo>
                  <a:pt x="32004" y="1523"/>
                </a:moveTo>
                <a:lnTo>
                  <a:pt x="25146" y="1523"/>
                </a:lnTo>
                <a:lnTo>
                  <a:pt x="16764" y="0"/>
                </a:lnTo>
                <a:lnTo>
                  <a:pt x="1524" y="0"/>
                </a:lnTo>
                <a:lnTo>
                  <a:pt x="0" y="3810"/>
                </a:lnTo>
                <a:lnTo>
                  <a:pt x="0" y="11430"/>
                </a:lnTo>
                <a:lnTo>
                  <a:pt x="8382" y="11430"/>
                </a:lnTo>
                <a:lnTo>
                  <a:pt x="16764" y="9905"/>
                </a:lnTo>
                <a:lnTo>
                  <a:pt x="23622" y="6857"/>
                </a:lnTo>
                <a:lnTo>
                  <a:pt x="32004" y="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79080" y="4101084"/>
            <a:ext cx="3809" cy="5334"/>
          </a:xfrm>
          <a:custGeom>
            <a:avLst/>
            <a:gdLst/>
            <a:ahLst/>
            <a:cxnLst/>
            <a:rect l="l" t="t" r="r" b="b"/>
            <a:pathLst>
              <a:path w="3809" h="5334">
                <a:moveTo>
                  <a:pt x="3810" y="1524"/>
                </a:moveTo>
                <a:lnTo>
                  <a:pt x="2285" y="1524"/>
                </a:lnTo>
                <a:lnTo>
                  <a:pt x="2285" y="0"/>
                </a:lnTo>
                <a:lnTo>
                  <a:pt x="0" y="0"/>
                </a:lnTo>
                <a:lnTo>
                  <a:pt x="0" y="5334"/>
                </a:lnTo>
                <a:lnTo>
                  <a:pt x="2286" y="3810"/>
                </a:lnTo>
                <a:lnTo>
                  <a:pt x="381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25206" y="3299459"/>
            <a:ext cx="390144" cy="762000"/>
          </a:xfrm>
          <a:custGeom>
            <a:avLst/>
            <a:gdLst/>
            <a:ahLst/>
            <a:cxnLst/>
            <a:rect l="l" t="t" r="r" b="b"/>
            <a:pathLst>
              <a:path w="390144" h="762000">
                <a:moveTo>
                  <a:pt x="390144" y="12192"/>
                </a:moveTo>
                <a:lnTo>
                  <a:pt x="364998" y="0"/>
                </a:lnTo>
                <a:lnTo>
                  <a:pt x="3048" y="233172"/>
                </a:lnTo>
                <a:lnTo>
                  <a:pt x="0" y="762000"/>
                </a:lnTo>
                <a:lnTo>
                  <a:pt x="384810" y="473964"/>
                </a:lnTo>
                <a:lnTo>
                  <a:pt x="390144" y="12192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45068" y="3327653"/>
            <a:ext cx="339851" cy="421386"/>
          </a:xfrm>
          <a:custGeom>
            <a:avLst/>
            <a:gdLst/>
            <a:ahLst/>
            <a:cxnLst/>
            <a:rect l="l" t="t" r="r" b="b"/>
            <a:pathLst>
              <a:path w="339851" h="421386">
                <a:moveTo>
                  <a:pt x="339852" y="166877"/>
                </a:moveTo>
                <a:lnTo>
                  <a:pt x="3048" y="0"/>
                </a:lnTo>
                <a:lnTo>
                  <a:pt x="0" y="421386"/>
                </a:lnTo>
                <a:lnTo>
                  <a:pt x="339852" y="166877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35061" y="2902457"/>
            <a:ext cx="735329" cy="420624"/>
          </a:xfrm>
          <a:custGeom>
            <a:avLst/>
            <a:gdLst/>
            <a:ahLst/>
            <a:cxnLst/>
            <a:rect l="l" t="t" r="r" b="b"/>
            <a:pathLst>
              <a:path w="735329" h="420624">
                <a:moveTo>
                  <a:pt x="735329" y="220980"/>
                </a:moveTo>
                <a:lnTo>
                  <a:pt x="669696" y="173528"/>
                </a:lnTo>
                <a:lnTo>
                  <a:pt x="637499" y="150941"/>
                </a:lnTo>
                <a:lnTo>
                  <a:pt x="605872" y="129407"/>
                </a:lnTo>
                <a:lnTo>
                  <a:pt x="558474" y="98917"/>
                </a:lnTo>
                <a:lnTo>
                  <a:pt x="509717" y="70372"/>
                </a:lnTo>
                <a:lnTo>
                  <a:pt x="475675" y="52298"/>
                </a:lnTo>
                <a:lnTo>
                  <a:pt x="439854" y="34900"/>
                </a:lnTo>
                <a:lnTo>
                  <a:pt x="401786" y="18102"/>
                </a:lnTo>
                <a:lnTo>
                  <a:pt x="356615" y="0"/>
                </a:lnTo>
                <a:lnTo>
                  <a:pt x="0" y="179070"/>
                </a:lnTo>
                <a:lnTo>
                  <a:pt x="22859" y="188976"/>
                </a:lnTo>
                <a:lnTo>
                  <a:pt x="52042" y="203072"/>
                </a:lnTo>
                <a:lnTo>
                  <a:pt x="98115" y="222824"/>
                </a:lnTo>
                <a:lnTo>
                  <a:pt x="132964" y="239911"/>
                </a:lnTo>
                <a:lnTo>
                  <a:pt x="167295" y="258092"/>
                </a:lnTo>
                <a:lnTo>
                  <a:pt x="211073" y="282702"/>
                </a:lnTo>
                <a:lnTo>
                  <a:pt x="271149" y="322225"/>
                </a:lnTo>
                <a:lnTo>
                  <a:pt x="281827" y="329078"/>
                </a:lnTo>
                <a:lnTo>
                  <a:pt x="292267" y="336257"/>
                </a:lnTo>
                <a:lnTo>
                  <a:pt x="302532" y="343678"/>
                </a:lnTo>
                <a:lnTo>
                  <a:pt x="312687" y="351259"/>
                </a:lnTo>
                <a:lnTo>
                  <a:pt x="332924" y="366571"/>
                </a:lnTo>
                <a:lnTo>
                  <a:pt x="343134" y="374136"/>
                </a:lnTo>
                <a:lnTo>
                  <a:pt x="353492" y="381530"/>
                </a:lnTo>
                <a:lnTo>
                  <a:pt x="364060" y="388672"/>
                </a:lnTo>
                <a:lnTo>
                  <a:pt x="374903" y="395478"/>
                </a:lnTo>
                <a:lnTo>
                  <a:pt x="408431" y="420624"/>
                </a:lnTo>
                <a:lnTo>
                  <a:pt x="735329" y="220980"/>
                </a:lnTo>
                <a:close/>
              </a:path>
            </a:pathLst>
          </a:custGeom>
          <a:solidFill>
            <a:srgbClr val="EAE0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1904" y="3102101"/>
            <a:ext cx="1259586" cy="738377"/>
          </a:xfrm>
          <a:custGeom>
            <a:avLst/>
            <a:gdLst/>
            <a:ahLst/>
            <a:cxnLst/>
            <a:rect l="l" t="t" r="r" b="b"/>
            <a:pathLst>
              <a:path w="1259586" h="738377">
                <a:moveTo>
                  <a:pt x="1259586" y="239267"/>
                </a:moveTo>
                <a:lnTo>
                  <a:pt x="1239413" y="224870"/>
                </a:lnTo>
                <a:lnTo>
                  <a:pt x="1229285" y="217227"/>
                </a:lnTo>
                <a:lnTo>
                  <a:pt x="1218989" y="209817"/>
                </a:lnTo>
                <a:lnTo>
                  <a:pt x="1208565" y="202580"/>
                </a:lnTo>
                <a:lnTo>
                  <a:pt x="1198055" y="195459"/>
                </a:lnTo>
                <a:lnTo>
                  <a:pt x="1176937" y="181335"/>
                </a:lnTo>
                <a:lnTo>
                  <a:pt x="1166410" y="174216"/>
                </a:lnTo>
                <a:lnTo>
                  <a:pt x="1155960" y="166983"/>
                </a:lnTo>
                <a:lnTo>
                  <a:pt x="1145627" y="159577"/>
                </a:lnTo>
                <a:lnTo>
                  <a:pt x="1135451" y="151941"/>
                </a:lnTo>
                <a:lnTo>
                  <a:pt x="1125474" y="144017"/>
                </a:lnTo>
                <a:lnTo>
                  <a:pt x="1104138" y="129539"/>
                </a:lnTo>
                <a:lnTo>
                  <a:pt x="1070610" y="107441"/>
                </a:lnTo>
                <a:lnTo>
                  <a:pt x="1023078" y="81889"/>
                </a:lnTo>
                <a:lnTo>
                  <a:pt x="988700" y="64779"/>
                </a:lnTo>
                <a:lnTo>
                  <a:pt x="942941" y="43590"/>
                </a:lnTo>
                <a:lnTo>
                  <a:pt x="873561" y="12858"/>
                </a:lnTo>
                <a:lnTo>
                  <a:pt x="861822" y="7619"/>
                </a:lnTo>
                <a:lnTo>
                  <a:pt x="841248" y="0"/>
                </a:lnTo>
                <a:lnTo>
                  <a:pt x="0" y="423671"/>
                </a:lnTo>
                <a:lnTo>
                  <a:pt x="25146" y="435101"/>
                </a:lnTo>
                <a:lnTo>
                  <a:pt x="58992" y="453104"/>
                </a:lnTo>
                <a:lnTo>
                  <a:pt x="103742" y="476265"/>
                </a:lnTo>
                <a:lnTo>
                  <a:pt x="137787" y="495416"/>
                </a:lnTo>
                <a:lnTo>
                  <a:pt x="171099" y="515592"/>
                </a:lnTo>
                <a:lnTo>
                  <a:pt x="212598" y="543305"/>
                </a:lnTo>
                <a:lnTo>
                  <a:pt x="272156" y="592171"/>
                </a:lnTo>
                <a:lnTo>
                  <a:pt x="282012" y="600041"/>
                </a:lnTo>
                <a:lnTo>
                  <a:pt x="321289" y="632208"/>
                </a:lnTo>
                <a:lnTo>
                  <a:pt x="379616" y="681620"/>
                </a:lnTo>
                <a:lnTo>
                  <a:pt x="408432" y="706373"/>
                </a:lnTo>
                <a:lnTo>
                  <a:pt x="429768" y="723137"/>
                </a:lnTo>
                <a:lnTo>
                  <a:pt x="446532" y="738377"/>
                </a:lnTo>
                <a:lnTo>
                  <a:pt x="1259586" y="239267"/>
                </a:lnTo>
                <a:close/>
              </a:path>
            </a:pathLst>
          </a:custGeom>
          <a:solidFill>
            <a:srgbClr val="EAE0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12229" y="3545585"/>
            <a:ext cx="854963" cy="545591"/>
          </a:xfrm>
          <a:custGeom>
            <a:avLst/>
            <a:gdLst/>
            <a:ahLst/>
            <a:cxnLst/>
            <a:rect l="l" t="t" r="r" b="b"/>
            <a:pathLst>
              <a:path w="854963" h="545591">
                <a:moveTo>
                  <a:pt x="854963" y="314705"/>
                </a:moveTo>
                <a:lnTo>
                  <a:pt x="833605" y="296786"/>
                </a:lnTo>
                <a:lnTo>
                  <a:pt x="804822" y="271736"/>
                </a:lnTo>
                <a:lnTo>
                  <a:pt x="747175" y="222109"/>
                </a:lnTo>
                <a:lnTo>
                  <a:pt x="688847" y="172973"/>
                </a:lnTo>
                <a:lnTo>
                  <a:pt x="627125" y="124967"/>
                </a:lnTo>
                <a:lnTo>
                  <a:pt x="590803" y="99989"/>
                </a:lnTo>
                <a:lnTo>
                  <a:pt x="547582" y="73640"/>
                </a:lnTo>
                <a:lnTo>
                  <a:pt x="513912" y="55446"/>
                </a:lnTo>
                <a:lnTo>
                  <a:pt x="479717" y="38107"/>
                </a:lnTo>
                <a:lnTo>
                  <a:pt x="434167" y="15552"/>
                </a:lnTo>
                <a:lnTo>
                  <a:pt x="422909" y="9905"/>
                </a:lnTo>
                <a:lnTo>
                  <a:pt x="400049" y="0"/>
                </a:lnTo>
                <a:lnTo>
                  <a:pt x="0" y="203453"/>
                </a:lnTo>
                <a:lnTo>
                  <a:pt x="12953" y="209549"/>
                </a:lnTo>
                <a:lnTo>
                  <a:pt x="28895" y="219046"/>
                </a:lnTo>
                <a:lnTo>
                  <a:pt x="62970" y="236786"/>
                </a:lnTo>
                <a:lnTo>
                  <a:pt x="106971" y="261483"/>
                </a:lnTo>
                <a:lnTo>
                  <a:pt x="150265" y="287462"/>
                </a:lnTo>
                <a:lnTo>
                  <a:pt x="182879" y="307847"/>
                </a:lnTo>
                <a:lnTo>
                  <a:pt x="201167" y="319277"/>
                </a:lnTo>
                <a:lnTo>
                  <a:pt x="217169" y="331469"/>
                </a:lnTo>
                <a:lnTo>
                  <a:pt x="235457" y="342899"/>
                </a:lnTo>
                <a:lnTo>
                  <a:pt x="252221" y="355853"/>
                </a:lnTo>
                <a:lnTo>
                  <a:pt x="267461" y="368045"/>
                </a:lnTo>
                <a:lnTo>
                  <a:pt x="298703" y="394715"/>
                </a:lnTo>
                <a:lnTo>
                  <a:pt x="332231" y="421385"/>
                </a:lnTo>
                <a:lnTo>
                  <a:pt x="361949" y="445769"/>
                </a:lnTo>
                <a:lnTo>
                  <a:pt x="390143" y="470916"/>
                </a:lnTo>
                <a:lnTo>
                  <a:pt x="416813" y="492251"/>
                </a:lnTo>
                <a:lnTo>
                  <a:pt x="439673" y="514349"/>
                </a:lnTo>
                <a:lnTo>
                  <a:pt x="459485" y="531113"/>
                </a:lnTo>
                <a:lnTo>
                  <a:pt x="476249" y="545591"/>
                </a:lnTo>
                <a:lnTo>
                  <a:pt x="854963" y="314705"/>
                </a:lnTo>
                <a:close/>
              </a:path>
            </a:pathLst>
          </a:custGeom>
          <a:solidFill>
            <a:srgbClr val="EAE0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62650" y="3768852"/>
            <a:ext cx="896112" cy="596646"/>
          </a:xfrm>
          <a:custGeom>
            <a:avLst/>
            <a:gdLst/>
            <a:ahLst/>
            <a:cxnLst/>
            <a:rect l="l" t="t" r="r" b="b"/>
            <a:pathLst>
              <a:path w="896112" h="596646">
                <a:moveTo>
                  <a:pt x="896112" y="340614"/>
                </a:moveTo>
                <a:lnTo>
                  <a:pt x="879173" y="325998"/>
                </a:lnTo>
                <a:lnTo>
                  <a:pt x="869213" y="318078"/>
                </a:lnTo>
                <a:lnTo>
                  <a:pt x="859373" y="310076"/>
                </a:lnTo>
                <a:lnTo>
                  <a:pt x="849633" y="302002"/>
                </a:lnTo>
                <a:lnTo>
                  <a:pt x="839973" y="293870"/>
                </a:lnTo>
                <a:lnTo>
                  <a:pt x="830373" y="285689"/>
                </a:lnTo>
                <a:lnTo>
                  <a:pt x="782593" y="244470"/>
                </a:lnTo>
                <a:lnTo>
                  <a:pt x="772943" y="236244"/>
                </a:lnTo>
                <a:lnTo>
                  <a:pt x="743449" y="211807"/>
                </a:lnTo>
                <a:lnTo>
                  <a:pt x="723138" y="195834"/>
                </a:lnTo>
                <a:lnTo>
                  <a:pt x="676656" y="157734"/>
                </a:lnTo>
                <a:lnTo>
                  <a:pt x="658368" y="144780"/>
                </a:lnTo>
                <a:lnTo>
                  <a:pt x="647487" y="136393"/>
                </a:lnTo>
                <a:lnTo>
                  <a:pt x="636440" y="128253"/>
                </a:lnTo>
                <a:lnTo>
                  <a:pt x="602425" y="105143"/>
                </a:lnTo>
                <a:lnTo>
                  <a:pt x="567348" y="83641"/>
                </a:lnTo>
                <a:lnTo>
                  <a:pt x="531534" y="63291"/>
                </a:lnTo>
                <a:lnTo>
                  <a:pt x="458991" y="24214"/>
                </a:lnTo>
                <a:lnTo>
                  <a:pt x="446922" y="17713"/>
                </a:lnTo>
                <a:lnTo>
                  <a:pt x="434891" y="11172"/>
                </a:lnTo>
                <a:lnTo>
                  <a:pt x="422910" y="4572"/>
                </a:lnTo>
                <a:lnTo>
                  <a:pt x="411480" y="0"/>
                </a:lnTo>
                <a:lnTo>
                  <a:pt x="0" y="205740"/>
                </a:lnTo>
                <a:lnTo>
                  <a:pt x="473202" y="590550"/>
                </a:lnTo>
                <a:lnTo>
                  <a:pt x="476250" y="596646"/>
                </a:lnTo>
                <a:lnTo>
                  <a:pt x="487680" y="592074"/>
                </a:lnTo>
                <a:lnTo>
                  <a:pt x="896112" y="340614"/>
                </a:lnTo>
                <a:close/>
              </a:path>
            </a:pathLst>
          </a:custGeom>
          <a:solidFill>
            <a:srgbClr val="EAE0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7638" y="4639817"/>
            <a:ext cx="167639" cy="549401"/>
          </a:xfrm>
          <a:custGeom>
            <a:avLst/>
            <a:gdLst/>
            <a:ahLst/>
            <a:cxnLst/>
            <a:rect l="l" t="t" r="r" b="b"/>
            <a:pathLst>
              <a:path w="167639" h="549401">
                <a:moveTo>
                  <a:pt x="167639" y="549402"/>
                </a:moveTo>
                <a:lnTo>
                  <a:pt x="167639" y="0"/>
                </a:lnTo>
                <a:lnTo>
                  <a:pt x="0" y="106680"/>
                </a:lnTo>
                <a:lnTo>
                  <a:pt x="167639" y="549402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69508" y="4764785"/>
            <a:ext cx="445770" cy="535686"/>
          </a:xfrm>
          <a:custGeom>
            <a:avLst/>
            <a:gdLst/>
            <a:ahLst/>
            <a:cxnLst/>
            <a:rect l="l" t="t" r="r" b="b"/>
            <a:pathLst>
              <a:path w="445770" h="535686">
                <a:moveTo>
                  <a:pt x="445770" y="535686"/>
                </a:moveTo>
                <a:lnTo>
                  <a:pt x="445770" y="520446"/>
                </a:lnTo>
                <a:lnTo>
                  <a:pt x="248412" y="0"/>
                </a:lnTo>
                <a:lnTo>
                  <a:pt x="1524" y="160020"/>
                </a:lnTo>
                <a:lnTo>
                  <a:pt x="1524" y="174498"/>
                </a:lnTo>
                <a:lnTo>
                  <a:pt x="0" y="174498"/>
                </a:lnTo>
                <a:lnTo>
                  <a:pt x="445770" y="535686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50329" y="4370832"/>
            <a:ext cx="401574" cy="936497"/>
          </a:xfrm>
          <a:custGeom>
            <a:avLst/>
            <a:gdLst/>
            <a:ahLst/>
            <a:cxnLst/>
            <a:rect l="l" t="t" r="r" b="b"/>
            <a:pathLst>
              <a:path w="401574" h="936498">
                <a:moveTo>
                  <a:pt x="401574" y="643889"/>
                </a:moveTo>
                <a:lnTo>
                  <a:pt x="383286" y="643889"/>
                </a:lnTo>
                <a:lnTo>
                  <a:pt x="383285" y="0"/>
                </a:lnTo>
                <a:lnTo>
                  <a:pt x="0" y="246125"/>
                </a:lnTo>
                <a:lnTo>
                  <a:pt x="0" y="909827"/>
                </a:lnTo>
                <a:lnTo>
                  <a:pt x="9906" y="936497"/>
                </a:lnTo>
                <a:lnTo>
                  <a:pt x="401574" y="643889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7143" y="4102608"/>
            <a:ext cx="393192" cy="899921"/>
          </a:xfrm>
          <a:custGeom>
            <a:avLst/>
            <a:gdLst/>
            <a:ahLst/>
            <a:cxnLst/>
            <a:rect l="l" t="t" r="r" b="b"/>
            <a:pathLst>
              <a:path w="393192" h="899922">
                <a:moveTo>
                  <a:pt x="386334" y="0"/>
                </a:moveTo>
                <a:lnTo>
                  <a:pt x="1524" y="246125"/>
                </a:lnTo>
                <a:lnTo>
                  <a:pt x="0" y="899921"/>
                </a:lnTo>
                <a:lnTo>
                  <a:pt x="384810" y="613551"/>
                </a:lnTo>
                <a:lnTo>
                  <a:pt x="384810" y="607313"/>
                </a:lnTo>
                <a:lnTo>
                  <a:pt x="386334" y="0"/>
                </a:lnTo>
                <a:close/>
              </a:path>
              <a:path w="393192" h="899922">
                <a:moveTo>
                  <a:pt x="393192" y="607313"/>
                </a:moveTo>
                <a:lnTo>
                  <a:pt x="384810" y="607313"/>
                </a:lnTo>
                <a:lnTo>
                  <a:pt x="384810" y="613551"/>
                </a:lnTo>
                <a:lnTo>
                  <a:pt x="393192" y="607313"/>
                </a:lnTo>
                <a:close/>
              </a:path>
            </a:pathLst>
          </a:custGeom>
          <a:solidFill>
            <a:srgbClr val="D8C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33588" y="2737866"/>
            <a:ext cx="742950" cy="365760"/>
          </a:xfrm>
          <a:custGeom>
            <a:avLst/>
            <a:gdLst/>
            <a:ahLst/>
            <a:cxnLst/>
            <a:rect l="l" t="t" r="r" b="b"/>
            <a:pathLst>
              <a:path w="742950" h="365760">
                <a:moveTo>
                  <a:pt x="742950" y="136397"/>
                </a:moveTo>
                <a:lnTo>
                  <a:pt x="284988" y="0"/>
                </a:lnTo>
                <a:lnTo>
                  <a:pt x="0" y="142494"/>
                </a:lnTo>
                <a:lnTo>
                  <a:pt x="22860" y="152400"/>
                </a:lnTo>
                <a:lnTo>
                  <a:pt x="41394" y="160773"/>
                </a:lnTo>
                <a:lnTo>
                  <a:pt x="77268" y="178103"/>
                </a:lnTo>
                <a:lnTo>
                  <a:pt x="111768" y="196189"/>
                </a:lnTo>
                <a:lnTo>
                  <a:pt x="145160" y="215008"/>
                </a:lnTo>
                <a:lnTo>
                  <a:pt x="193752" y="244559"/>
                </a:lnTo>
                <a:lnTo>
                  <a:pt x="241348" y="275626"/>
                </a:lnTo>
                <a:lnTo>
                  <a:pt x="272968" y="297141"/>
                </a:lnTo>
                <a:lnTo>
                  <a:pt x="353568" y="353568"/>
                </a:lnTo>
                <a:lnTo>
                  <a:pt x="368046" y="365760"/>
                </a:lnTo>
                <a:lnTo>
                  <a:pt x="742950" y="136397"/>
                </a:lnTo>
                <a:close/>
              </a:path>
            </a:pathLst>
          </a:custGeom>
          <a:solidFill>
            <a:srgbClr val="EAE0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10066" y="4443984"/>
            <a:ext cx="118109" cy="775936"/>
          </a:xfrm>
          <a:custGeom>
            <a:avLst/>
            <a:gdLst/>
            <a:ahLst/>
            <a:cxnLst/>
            <a:rect l="l" t="t" r="r" b="b"/>
            <a:pathLst>
              <a:path w="118109" h="775936">
                <a:moveTo>
                  <a:pt x="118110" y="769619"/>
                </a:moveTo>
                <a:lnTo>
                  <a:pt x="115823" y="768096"/>
                </a:lnTo>
                <a:lnTo>
                  <a:pt x="115823" y="48005"/>
                </a:lnTo>
                <a:lnTo>
                  <a:pt x="0" y="0"/>
                </a:lnTo>
                <a:lnTo>
                  <a:pt x="0" y="741426"/>
                </a:lnTo>
                <a:lnTo>
                  <a:pt x="16764" y="749807"/>
                </a:lnTo>
                <a:lnTo>
                  <a:pt x="34012" y="757642"/>
                </a:lnTo>
                <a:lnTo>
                  <a:pt x="44288" y="761603"/>
                </a:lnTo>
                <a:lnTo>
                  <a:pt x="55906" y="766148"/>
                </a:lnTo>
                <a:lnTo>
                  <a:pt x="68298" y="770542"/>
                </a:lnTo>
                <a:lnTo>
                  <a:pt x="80900" y="774050"/>
                </a:lnTo>
                <a:lnTo>
                  <a:pt x="93145" y="775936"/>
                </a:lnTo>
                <a:lnTo>
                  <a:pt x="104467" y="775467"/>
                </a:lnTo>
                <a:lnTo>
                  <a:pt x="114300" y="771905"/>
                </a:lnTo>
                <a:lnTo>
                  <a:pt x="115823" y="769619"/>
                </a:lnTo>
                <a:lnTo>
                  <a:pt x="118110" y="769619"/>
                </a:lnTo>
                <a:close/>
              </a:path>
            </a:pathLst>
          </a:custGeom>
          <a:solidFill>
            <a:srgbClr val="EAE0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83218" y="4351020"/>
            <a:ext cx="114300" cy="766572"/>
          </a:xfrm>
          <a:custGeom>
            <a:avLst/>
            <a:gdLst/>
            <a:ahLst/>
            <a:cxnLst/>
            <a:rect l="l" t="t" r="r" b="b"/>
            <a:pathLst>
              <a:path w="114300" h="766572">
                <a:moveTo>
                  <a:pt x="114299" y="751332"/>
                </a:moveTo>
                <a:lnTo>
                  <a:pt x="114299" y="48006"/>
                </a:lnTo>
                <a:lnTo>
                  <a:pt x="0" y="0"/>
                </a:lnTo>
                <a:lnTo>
                  <a:pt x="0" y="60960"/>
                </a:lnTo>
                <a:lnTo>
                  <a:pt x="99059" y="102870"/>
                </a:lnTo>
                <a:lnTo>
                  <a:pt x="99059" y="766572"/>
                </a:lnTo>
                <a:lnTo>
                  <a:pt x="107441" y="758190"/>
                </a:lnTo>
                <a:lnTo>
                  <a:pt x="111251" y="755142"/>
                </a:lnTo>
                <a:lnTo>
                  <a:pt x="114299" y="751332"/>
                </a:lnTo>
                <a:close/>
              </a:path>
            </a:pathLst>
          </a:custGeom>
          <a:solidFill>
            <a:srgbClr val="EAE0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Inventions/Innovations:</a:t>
            </a:r>
            <a:endParaRPr sz="4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Assembl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y</a:t>
            </a:r>
            <a:r>
              <a:rPr sz="4000" b="1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lin</a:t>
            </a:r>
            <a:r>
              <a:rPr sz="4000" b="1" spc="0" dirty="0" smtClean="0">
                <a:solidFill>
                  <a:srgbClr val="FFFF00"/>
                </a:solidFill>
                <a:latin typeface="Arial Black"/>
                <a:cs typeface="Arial Black"/>
              </a:rPr>
              <a:t>e</a:t>
            </a:r>
            <a:r>
              <a:rPr sz="4000" b="1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0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manufacturing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63" y="1932178"/>
            <a:ext cx="4004310" cy="4940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3460"/>
              </a:lnSpc>
            </a:pP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Innovation</a:t>
            </a:r>
            <a:r>
              <a:rPr sz="3200" b="1" spc="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by</a:t>
            </a:r>
            <a:r>
              <a:rPr sz="3200" b="1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Henry</a:t>
            </a:r>
            <a:r>
              <a:rPr sz="3200" b="1" spc="-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00"/>
                </a:solidFill>
                <a:latin typeface="Arial Black"/>
                <a:cs typeface="Arial Black"/>
              </a:rPr>
              <a:t>Ford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a way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make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his automobile more cheaply.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ts val="750"/>
              </a:lnSpc>
              <a:spcBef>
                <a:spcPts val="13"/>
              </a:spcBef>
            </a:pPr>
            <a:endParaRPr sz="750"/>
          </a:p>
          <a:p>
            <a:pPr marL="355600" marR="487045" indent="-342900">
              <a:lnSpc>
                <a:spcPts val="3460"/>
              </a:lnSpc>
            </a:pP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He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increased production</a:t>
            </a:r>
            <a:r>
              <a:rPr sz="3200" b="1" spc="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by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moving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the product</a:t>
            </a:r>
            <a:r>
              <a:rPr sz="32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along an electric conveyor</a:t>
            </a:r>
            <a:r>
              <a:rPr sz="32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belt!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24371" y="1686305"/>
            <a:ext cx="2580512" cy="1724405"/>
          </a:xfrm>
          <a:custGeom>
            <a:avLst/>
            <a:gdLst/>
            <a:ahLst/>
            <a:cxnLst/>
            <a:rect l="l" t="t" r="r" b="b"/>
            <a:pathLst>
              <a:path w="2580512" h="1724405">
                <a:moveTo>
                  <a:pt x="0" y="0"/>
                </a:moveTo>
                <a:lnTo>
                  <a:pt x="0" y="1724405"/>
                </a:lnTo>
                <a:lnTo>
                  <a:pt x="2580512" y="1724405"/>
                </a:lnTo>
                <a:lnTo>
                  <a:pt x="2580512" y="0"/>
                </a:lnTo>
                <a:lnTo>
                  <a:pt x="0" y="0"/>
                </a:lnTo>
                <a:close/>
              </a:path>
            </a:pathLst>
          </a:custGeom>
          <a:solidFill>
            <a:srgbClr val="A0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1070" y="1678432"/>
            <a:ext cx="2583687" cy="2976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5902" y="4700778"/>
            <a:ext cx="3946525" cy="184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  <a:tabLst>
                <a:tab pos="3395345" algn="l"/>
              </a:tabLst>
            </a:pPr>
            <a:r>
              <a:rPr sz="2400" spc="-195" dirty="0" smtClean="0">
                <a:latin typeface="Rockwell Condensed"/>
                <a:cs typeface="Rockwell Condensed"/>
              </a:rPr>
              <a:t>F</a:t>
            </a:r>
            <a:r>
              <a:rPr sz="2400" spc="0" dirty="0" smtClean="0">
                <a:latin typeface="Rockwell Condensed"/>
                <a:cs typeface="Rockwell Condensed"/>
              </a:rPr>
              <a:t>o</a:t>
            </a:r>
            <a:r>
              <a:rPr sz="2400" spc="-10" dirty="0" smtClean="0">
                <a:latin typeface="Rockwell Condensed"/>
                <a:cs typeface="Rockwell Condensed"/>
              </a:rPr>
              <a:t>rd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boasted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that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-10" dirty="0" smtClean="0">
                <a:latin typeface="Rockwell Condensed"/>
                <a:cs typeface="Rockwell Condensed"/>
              </a:rPr>
              <a:t>consume</a:t>
            </a:r>
            <a:r>
              <a:rPr sz="2400" spc="35" dirty="0" smtClean="0">
                <a:latin typeface="Rockwell Condensed"/>
                <a:cs typeface="Rockwell Condensed"/>
              </a:rPr>
              <a:t>r</a:t>
            </a:r>
            <a:r>
              <a:rPr sz="2400" spc="-10" dirty="0" smtClean="0">
                <a:latin typeface="Rockwell Condensed"/>
                <a:cs typeface="Rockwell Condensed"/>
              </a:rPr>
              <a:t>s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could e</a:t>
            </a:r>
            <a:r>
              <a:rPr sz="2400" spc="-30" dirty="0" smtClean="0">
                <a:latin typeface="Rockwell Condensed"/>
                <a:cs typeface="Rockwell Condensed"/>
              </a:rPr>
              <a:t>v</a:t>
            </a:r>
            <a:r>
              <a:rPr sz="2400" spc="0" dirty="0" smtClean="0">
                <a:latin typeface="Rockwell Condensed"/>
                <a:cs typeface="Rockwell Condensed"/>
              </a:rPr>
              <a:t>en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-25" dirty="0" smtClean="0">
                <a:latin typeface="Rockwell Condensed"/>
                <a:cs typeface="Rockwell Condensed"/>
              </a:rPr>
              <a:t>g</a:t>
            </a:r>
            <a:r>
              <a:rPr sz="2400" spc="0" dirty="0" smtClean="0">
                <a:latin typeface="Rockwell Condensed"/>
                <a:cs typeface="Rockwell Condensed"/>
              </a:rPr>
              <a:t>et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the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Model</a:t>
            </a:r>
            <a:r>
              <a:rPr sz="2400" spc="-190" dirty="0" smtClean="0">
                <a:latin typeface="Rockwell Condensed"/>
                <a:cs typeface="Rockwell Condensed"/>
              </a:rPr>
              <a:t> </a:t>
            </a:r>
            <a:r>
              <a:rPr sz="2400" spc="-15" dirty="0" smtClean="0">
                <a:latin typeface="Rockwell Condensed"/>
                <a:cs typeface="Rockwell Condensed"/>
              </a:rPr>
              <a:t>T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in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-10" dirty="0" smtClean="0">
                <a:latin typeface="Rockwell Condensed"/>
                <a:cs typeface="Rockwell Condensed"/>
              </a:rPr>
              <a:t>a</a:t>
            </a:r>
            <a:r>
              <a:rPr sz="2400" spc="-95" dirty="0" smtClean="0">
                <a:latin typeface="Rockwell Condensed"/>
                <a:cs typeface="Rockwell Condensed"/>
              </a:rPr>
              <a:t>n</a:t>
            </a:r>
            <a:r>
              <a:rPr sz="2400" spc="-10" dirty="0" smtClean="0">
                <a:latin typeface="Rockwell Condensed"/>
                <a:cs typeface="Rockwell Condensed"/>
              </a:rPr>
              <a:t>y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color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th</a:t>
            </a:r>
            <a:r>
              <a:rPr sz="2400" spc="-50" dirty="0" smtClean="0">
                <a:latin typeface="Rockwell Condensed"/>
                <a:cs typeface="Rockwell Condensed"/>
              </a:rPr>
              <a:t>e</a:t>
            </a:r>
            <a:r>
              <a:rPr sz="2400" spc="-10" dirty="0" smtClean="0">
                <a:latin typeface="Rockwell Condensed"/>
                <a:cs typeface="Rockwell Condensed"/>
              </a:rPr>
              <a:t>y </a:t>
            </a:r>
            <a:r>
              <a:rPr sz="2400" spc="-40" dirty="0" smtClean="0">
                <a:latin typeface="Rockwell Condensed"/>
                <a:cs typeface="Rockwell Condensed"/>
              </a:rPr>
              <a:t>w</a:t>
            </a:r>
            <a:r>
              <a:rPr sz="2400" spc="0" dirty="0" smtClean="0">
                <a:latin typeface="Rockwell Condensed"/>
                <a:cs typeface="Rockwell Condensed"/>
              </a:rPr>
              <a:t>a</a:t>
            </a:r>
            <a:r>
              <a:rPr sz="2400" spc="-15" dirty="0" smtClean="0">
                <a:latin typeface="Rockwell Condensed"/>
                <a:cs typeface="Rockwell Condensed"/>
              </a:rPr>
              <a:t>nted</a:t>
            </a:r>
            <a:r>
              <a:rPr sz="2400" spc="-5" dirty="0" smtClean="0">
                <a:latin typeface="Rockwell Condensed"/>
                <a:cs typeface="Rockwell Condensed"/>
              </a:rPr>
              <a:t>,</a:t>
            </a:r>
            <a:r>
              <a:rPr sz="2400" spc="-275" dirty="0" smtClean="0">
                <a:latin typeface="Rockwell Condensed"/>
                <a:cs typeface="Rockwell Condensed"/>
              </a:rPr>
              <a:t> </a:t>
            </a:r>
            <a:r>
              <a:rPr sz="2400" spc="-15" dirty="0" smtClean="0">
                <a:latin typeface="Rockwell Condensed"/>
                <a:cs typeface="Rockwell Condensed"/>
              </a:rPr>
              <a:t>a</a:t>
            </a:r>
            <a:r>
              <a:rPr sz="2400" spc="-10" dirty="0" smtClean="0">
                <a:latin typeface="Rockwell Condensed"/>
                <a:cs typeface="Rockwell Condensed"/>
              </a:rPr>
              <a:t>s</a:t>
            </a:r>
            <a:r>
              <a:rPr sz="2400" spc="-5" dirty="0" smtClean="0">
                <a:latin typeface="Rockwell Condensed"/>
                <a:cs typeface="Rockwell Condensed"/>
              </a:rPr>
              <a:t> lon</a:t>
            </a:r>
            <a:r>
              <a:rPr sz="2400" spc="0" dirty="0" smtClean="0">
                <a:latin typeface="Rockwell Condensed"/>
                <a:cs typeface="Rockwell Condensed"/>
              </a:rPr>
              <a:t>g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-15" dirty="0" smtClean="0">
                <a:latin typeface="Rockwell Condensed"/>
                <a:cs typeface="Rockwell Condensed"/>
              </a:rPr>
              <a:t>a</a:t>
            </a:r>
            <a:r>
              <a:rPr sz="2400" spc="-10" dirty="0" smtClean="0">
                <a:latin typeface="Rockwell Condensed"/>
                <a:cs typeface="Rockwell Condensed"/>
              </a:rPr>
              <a:t>s</a:t>
            </a:r>
            <a:r>
              <a:rPr sz="2400" spc="-5" dirty="0" smtClean="0">
                <a:latin typeface="Rockwell Condensed"/>
                <a:cs typeface="Rockwell Condensed"/>
              </a:rPr>
              <a:t> i</a:t>
            </a:r>
            <a:r>
              <a:rPr sz="2400" spc="0" dirty="0" smtClean="0">
                <a:latin typeface="Rockwell Condensed"/>
                <a:cs typeface="Rockwell Condensed"/>
              </a:rPr>
              <a:t>t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-40" dirty="0" smtClean="0">
                <a:latin typeface="Rockwell Condensed"/>
                <a:cs typeface="Rockwell Condensed"/>
              </a:rPr>
              <a:t>w</a:t>
            </a:r>
            <a:r>
              <a:rPr sz="2400" spc="0" dirty="0" smtClean="0">
                <a:latin typeface="Rockwell Condensed"/>
                <a:cs typeface="Rockwell Condensed"/>
              </a:rPr>
              <a:t>a</a:t>
            </a:r>
            <a:r>
              <a:rPr sz="2400" spc="-10" dirty="0" smtClean="0">
                <a:latin typeface="Rockwell Condensed"/>
                <a:cs typeface="Rockwell Condensed"/>
              </a:rPr>
              <a:t>s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-35" dirty="0" smtClean="0">
                <a:latin typeface="Rockwell Condensed"/>
                <a:cs typeface="Rockwell Condensed"/>
              </a:rPr>
              <a:t>b</a:t>
            </a:r>
            <a:r>
              <a:rPr sz="2400" spc="-5" dirty="0" smtClean="0">
                <a:latin typeface="Rockwell Condensed"/>
                <a:cs typeface="Rockwell Condensed"/>
              </a:rPr>
              <a:t>lack</a:t>
            </a:r>
            <a:r>
              <a:rPr sz="2400" spc="0" dirty="0" smtClean="0">
                <a:latin typeface="Rockwell Condensed"/>
                <a:cs typeface="Rockwell Condensed"/>
              </a:rPr>
              <a:t>.	</a:t>
            </a:r>
            <a:r>
              <a:rPr sz="2400" spc="-5" dirty="0" smtClean="0">
                <a:latin typeface="Rockwell Condensed"/>
                <a:cs typeface="Rockwell Condensed"/>
              </a:rPr>
              <a:t>His </a:t>
            </a:r>
            <a:r>
              <a:rPr sz="2400" spc="-10" dirty="0" smtClean="0">
                <a:latin typeface="Rockwell Condensed"/>
                <a:cs typeface="Rockwell Condensed"/>
              </a:rPr>
              <a:t>assem</a:t>
            </a:r>
            <a:r>
              <a:rPr sz="2400" spc="-35" dirty="0" smtClean="0">
                <a:latin typeface="Rockwell Condensed"/>
                <a:cs typeface="Rockwell Condensed"/>
              </a:rPr>
              <a:t>b</a:t>
            </a:r>
            <a:r>
              <a:rPr sz="2400" spc="-40" dirty="0" smtClean="0">
                <a:latin typeface="Rockwell Condensed"/>
                <a:cs typeface="Rockwell Condensed"/>
              </a:rPr>
              <a:t>l</a:t>
            </a:r>
            <a:r>
              <a:rPr sz="2400" spc="-10" dirty="0" smtClean="0">
                <a:latin typeface="Rockwell Condensed"/>
                <a:cs typeface="Rockwell Condensed"/>
              </a:rPr>
              <a:t>y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line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-10" dirty="0" smtClean="0">
                <a:latin typeface="Rockwell Condensed"/>
                <a:cs typeface="Rockwell Condensed"/>
              </a:rPr>
              <a:t>made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-10" dirty="0" smtClean="0">
                <a:latin typeface="Rockwell Condensed"/>
                <a:cs typeface="Rockwell Condensed"/>
              </a:rPr>
              <a:t>autos</a:t>
            </a:r>
            <a:r>
              <a:rPr sz="2400" spc="-5" dirty="0" smtClean="0">
                <a:latin typeface="Rockwell Condensed"/>
                <a:cs typeface="Rockwell Condensed"/>
              </a:rPr>
              <a:t> </a:t>
            </a:r>
            <a:r>
              <a:rPr sz="2400" spc="0" dirty="0" smtClean="0">
                <a:latin typeface="Rockwell Condensed"/>
                <a:cs typeface="Rockwell Condensed"/>
              </a:rPr>
              <a:t>afford</a:t>
            </a:r>
            <a:r>
              <a:rPr sz="2400" spc="20" dirty="0" smtClean="0">
                <a:latin typeface="Rockwell Condensed"/>
                <a:cs typeface="Rockwell Condensed"/>
              </a:rPr>
              <a:t>a</a:t>
            </a:r>
            <a:r>
              <a:rPr sz="2400" spc="-35" dirty="0" smtClean="0">
                <a:latin typeface="Rockwell Condensed"/>
                <a:cs typeface="Rockwell Condensed"/>
              </a:rPr>
              <a:t>b</a:t>
            </a:r>
            <a:r>
              <a:rPr sz="2400" spc="0" dirty="0" smtClean="0">
                <a:latin typeface="Rockwell Condensed"/>
                <a:cs typeface="Rockwell Condensed"/>
              </a:rPr>
              <a:t>le for the </a:t>
            </a:r>
            <a:r>
              <a:rPr sz="2400" spc="-75" dirty="0" smtClean="0">
                <a:latin typeface="Rockwell Condensed"/>
                <a:cs typeface="Rockwell Condensed"/>
              </a:rPr>
              <a:t>a</a:t>
            </a:r>
            <a:r>
              <a:rPr sz="2400" spc="-40" dirty="0" smtClean="0">
                <a:latin typeface="Rockwell Condensed"/>
                <a:cs typeface="Rockwell Condensed"/>
              </a:rPr>
              <a:t>v</a:t>
            </a:r>
            <a:r>
              <a:rPr sz="2400" spc="0" dirty="0" smtClean="0">
                <a:latin typeface="Rockwell Condensed"/>
                <a:cs typeface="Rockwell Condensed"/>
              </a:rPr>
              <a:t>era</a:t>
            </a:r>
            <a:r>
              <a:rPr sz="2400" spc="-25" dirty="0" smtClean="0">
                <a:latin typeface="Rockwell Condensed"/>
                <a:cs typeface="Rockwell Condensed"/>
              </a:rPr>
              <a:t>g</a:t>
            </a:r>
            <a:r>
              <a:rPr sz="2400" spc="0" dirty="0" smtClean="0">
                <a:latin typeface="Rockwell Condensed"/>
                <a:cs typeface="Rockwell Condensed"/>
              </a:rPr>
              <a:t>e fami</a:t>
            </a:r>
            <a:r>
              <a:rPr sz="2400" spc="-40" dirty="0" smtClean="0">
                <a:latin typeface="Rockwell Condensed"/>
                <a:cs typeface="Rockwell Condensed"/>
              </a:rPr>
              <a:t>l</a:t>
            </a:r>
            <a:r>
              <a:rPr sz="2400" spc="-204" dirty="0" smtClean="0">
                <a:latin typeface="Rockwell Condensed"/>
                <a:cs typeface="Rockwell Condensed"/>
              </a:rPr>
              <a:t>y</a:t>
            </a:r>
            <a:r>
              <a:rPr sz="2400" spc="-5" dirty="0" smtClean="0">
                <a:latin typeface="Rockwell Condensed"/>
                <a:cs typeface="Rockwell Condensed"/>
              </a:rPr>
              <a:t>.</a:t>
            </a:r>
            <a:endParaRPr sz="2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MaestroTimes</vt:lpstr>
      <vt:lpstr>Rockwell Condensed</vt:lpstr>
      <vt:lpstr>Times New Roman</vt:lpstr>
      <vt:lpstr>Office Theme</vt:lpstr>
      <vt:lpstr>PowerPoint Presentation</vt:lpstr>
      <vt:lpstr>PowerPoint Presentation</vt:lpstr>
      <vt:lpstr>PowerPoint Presentation</vt:lpstr>
      <vt:lpstr>Inventions/Innovations: Corporation</vt:lpstr>
      <vt:lpstr>Inventions/Innovations: Bessemer steel process</vt:lpstr>
      <vt:lpstr>Inventions/Innovations: Light bulb/ electricity</vt:lpstr>
      <vt:lpstr>Inventions/Innovations: Telephone</vt:lpstr>
      <vt:lpstr>Inventions/Innovations: Airplane</vt:lpstr>
      <vt:lpstr>Inventions/Innovations: Assembly line manufacturing</vt:lpstr>
      <vt:lpstr>PowerPoint Presentation</vt:lpstr>
      <vt:lpstr>PowerPoint Presentation</vt:lpstr>
      <vt:lpstr>Reasons for economic transformation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C. Rumans (rcrumans)</dc:creator>
  <cp:lastModifiedBy>Robert C. Rumans (rcrumans)</cp:lastModifiedBy>
  <cp:revision>1</cp:revision>
  <dcterms:created xsi:type="dcterms:W3CDTF">2015-01-07T11:44:56Z</dcterms:created>
  <dcterms:modified xsi:type="dcterms:W3CDTF">2016-02-04T05:58:36Z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2010-08-27T00:00:00Z</vt:filetime>
  </property>
  <property fmtid="{D5CDD505-2E9C-101B-9397-08002B2CF9AE}" pid="3" name="LastSaved">
    <vt:filetime>2015-01-07T00:00:00Z</vt:filetime>
  </property>
</Properties>
</file>