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4" y="457200"/>
            <a:ext cx="1256145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4" y="457200"/>
            <a:ext cx="1256145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4" y="457200"/>
            <a:ext cx="1256145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3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4" y="457200"/>
            <a:ext cx="1256145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5206" y="1113028"/>
            <a:ext cx="12087185" cy="26631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1" y="1787652"/>
            <a:ext cx="12435839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heodora.com/flag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6301" y="6975093"/>
            <a:ext cx="50622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Flags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.theodora.co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/flags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permission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6302" y="480314"/>
            <a:ext cx="1685289" cy="447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800" b="1" spc="-5" dirty="0">
                <a:solidFill>
                  <a:srgbClr val="410083"/>
                </a:solidFill>
                <a:latin typeface="Arial Black"/>
                <a:cs typeface="Arial Black"/>
              </a:rPr>
              <a:t>VUS.13b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1055" y="2137918"/>
            <a:ext cx="5736162" cy="672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7862" y="2970080"/>
            <a:ext cx="3772319" cy="560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8182" y="3636843"/>
            <a:ext cx="3765630" cy="567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382268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52701" y="1265682"/>
            <a:ext cx="5136515" cy="5703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72720" indent="-411480">
              <a:buClr>
                <a:srgbClr val="F9F9F9"/>
              </a:buClr>
              <a:buSzPct val="65277"/>
              <a:buFont typeface="MaestroTimes"/>
              <a:buChar char=""/>
              <a:tabLst>
                <a:tab pos="423545" algn="l"/>
              </a:tabLst>
            </a:pP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 he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vy</a:t>
            </a:r>
            <a:r>
              <a:rPr sz="36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military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xpenditu</a:t>
            </a:r>
            <a:r>
              <a:rPr sz="36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</a:t>
            </a:r>
            <a:r>
              <a:rPr sz="36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ughout the Cold </a:t>
            </a:r>
            <a:r>
              <a:rPr sz="3600"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ar benefited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spc="3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3600" spc="-1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ginia</a:t>
            </a:r>
            <a:r>
              <a:rPr sz="36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’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econo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 p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opo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tion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36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mo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than a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36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other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spc="-9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e.</a:t>
            </a:r>
            <a:endParaRPr sz="3600" dirty="0">
              <a:latin typeface="Gill Sans MT Ext Condensed Bold"/>
              <a:cs typeface="Gill Sans MT Ext Condensed Bold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F9F9F9"/>
              </a:buClr>
              <a:buFont typeface="MaestroTimes"/>
              <a:buChar char=""/>
            </a:pPr>
            <a:endParaRPr sz="850" dirty="0"/>
          </a:p>
          <a:p>
            <a:pPr marL="424180" marR="111125" indent="-411480">
              <a:buClr>
                <a:srgbClr val="F9F9F9"/>
              </a:buClr>
              <a:buSzPct val="65277"/>
              <a:buFont typeface="MaestroTimes"/>
              <a:buChar char=""/>
              <a:tabLst>
                <a:tab pos="423545" algn="l"/>
              </a:tabLst>
            </a:pP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Its impact 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 especial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 d</a:t>
            </a:r>
            <a:r>
              <a:rPr sz="3600" spc="-1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am</a:t>
            </a:r>
            <a:r>
              <a:rPr sz="3600" spc="-9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ic in Hampton 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ad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,</a:t>
            </a:r>
            <a:r>
              <a:rPr sz="3600" spc="9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home to 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se</a:t>
            </a:r>
            <a:r>
              <a:rPr sz="36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3600" spc="-1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al l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1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n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al and air 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base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.</a:t>
            </a:r>
            <a:endParaRPr sz="3600" dirty="0">
              <a:latin typeface="Gill Sans MT Ext Condensed Bold"/>
              <a:cs typeface="Gill Sans MT Ext Condensed Bold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F9F9F9"/>
              </a:buClr>
              <a:buFont typeface="MaestroTimes"/>
              <a:buChar char=""/>
            </a:pPr>
            <a:endParaRPr sz="850" dirty="0"/>
          </a:p>
          <a:p>
            <a:pPr marL="424180" marR="12700" indent="-411480">
              <a:buClr>
                <a:srgbClr val="F9F9F9"/>
              </a:buClr>
              <a:buSzPct val="65277"/>
              <a:buFont typeface="MaestroTimes"/>
              <a:buChar char=""/>
              <a:tabLst>
                <a:tab pos="423545" algn="l"/>
              </a:tabLst>
            </a:pP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No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hern </a:t>
            </a:r>
            <a:r>
              <a:rPr sz="3600" spc="3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3600" spc="-1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ginia,</a:t>
            </a:r>
            <a:r>
              <a:rPr sz="3600" spc="8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home to the </a:t>
            </a:r>
            <a:r>
              <a:rPr sz="36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nt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gon and nume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ous pr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3600" spc="-9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companies th</a:t>
            </a:r>
            <a:r>
              <a:rPr sz="3600" spc="-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 con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3600" spc="-1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act with the milita</a:t>
            </a:r>
            <a:r>
              <a:rPr sz="36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3600" spc="-229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,</a:t>
            </a:r>
            <a:r>
              <a:rPr sz="3600" spc="9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also impacted significant</a:t>
            </a:r>
            <a:r>
              <a:rPr sz="36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3600" spc="-229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36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.</a:t>
            </a:r>
            <a:endParaRPr sz="3600" dirty="0">
              <a:latin typeface="Gill Sans MT Ext Condensed Bold"/>
              <a:cs typeface="Gill Sans MT Ext Condensed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4152" y="681227"/>
            <a:ext cx="1837944" cy="1056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2042" y="1978151"/>
            <a:ext cx="3778757" cy="4730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71333" y="6744206"/>
            <a:ext cx="241109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Naval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Norfolk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8176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4906" y="469669"/>
            <a:ext cx="2310937" cy="0"/>
          </a:xfrm>
          <a:custGeom>
            <a:avLst/>
            <a:gdLst/>
            <a:ahLst/>
            <a:cxnLst/>
            <a:rect l="l" t="t" r="r" b="b"/>
            <a:pathLst>
              <a:path w="2310937">
                <a:moveTo>
                  <a:pt x="0" y="0"/>
                </a:moveTo>
                <a:lnTo>
                  <a:pt x="2310937" y="0"/>
                </a:lnTo>
              </a:path>
            </a:pathLst>
          </a:custGeom>
          <a:ln w="24938">
            <a:solidFill>
              <a:srgbClr val="A09C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3266" y="503581"/>
            <a:ext cx="316128" cy="183492"/>
          </a:xfrm>
          <a:custGeom>
            <a:avLst/>
            <a:gdLst/>
            <a:ahLst/>
            <a:cxnLst/>
            <a:rect l="l" t="t" r="r" b="b"/>
            <a:pathLst>
              <a:path w="316128" h="183492">
                <a:moveTo>
                  <a:pt x="0" y="0"/>
                </a:moveTo>
                <a:lnTo>
                  <a:pt x="316128" y="0"/>
                </a:lnTo>
                <a:lnTo>
                  <a:pt x="316128" y="183492"/>
                </a:lnTo>
                <a:lnTo>
                  <a:pt x="0" y="183492"/>
                </a:lnTo>
                <a:lnTo>
                  <a:pt x="0" y="0"/>
                </a:lnTo>
                <a:close/>
              </a:path>
            </a:pathLst>
          </a:custGeom>
          <a:solidFill>
            <a:srgbClr val="B3AF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650" y="21523"/>
            <a:ext cx="3479950" cy="448146"/>
          </a:xfrm>
          <a:custGeom>
            <a:avLst/>
            <a:gdLst/>
            <a:ahLst/>
            <a:cxnLst/>
            <a:rect l="l" t="t" r="r" b="b"/>
            <a:pathLst>
              <a:path w="1946015" h="183492">
                <a:moveTo>
                  <a:pt x="0" y="0"/>
                </a:moveTo>
                <a:lnTo>
                  <a:pt x="1946015" y="0"/>
                </a:lnTo>
                <a:lnTo>
                  <a:pt x="1946015" y="183492"/>
                </a:lnTo>
                <a:lnTo>
                  <a:pt x="0" y="183492"/>
                </a:lnTo>
                <a:lnTo>
                  <a:pt x="0" y="0"/>
                </a:lnTo>
                <a:close/>
              </a:path>
            </a:pathLst>
          </a:custGeom>
          <a:solidFill>
            <a:srgbClr val="9E9A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570" y="115163"/>
            <a:ext cx="3485030" cy="1896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spc="30" dirty="0">
                <a:solidFill>
                  <a:srgbClr val="FBFBFB"/>
                </a:solidFill>
                <a:latin typeface="Times New Roman"/>
                <a:cs typeface="Times New Roman"/>
              </a:rPr>
              <a:t>cour</a:t>
            </a:r>
            <a:r>
              <a:rPr sz="1100" spc="65" dirty="0">
                <a:solidFill>
                  <a:srgbClr val="FBFBFB"/>
                </a:solidFill>
                <a:latin typeface="Times New Roman"/>
                <a:cs typeface="Times New Roman"/>
              </a:rPr>
              <a:t>t</a:t>
            </a:r>
            <a:r>
              <a:rPr sz="1100" spc="50" dirty="0">
                <a:solidFill>
                  <a:srgbClr val="FBFBFB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FBFBFB"/>
                </a:solidFill>
                <a:latin typeface="Times New Roman"/>
                <a:cs typeface="Times New Roman"/>
              </a:rPr>
              <a:t>s</a:t>
            </a:r>
            <a:r>
              <a:rPr sz="1100" spc="5" dirty="0">
                <a:solidFill>
                  <a:srgbClr val="E2DFE2"/>
                </a:solidFill>
                <a:latin typeface="Times New Roman"/>
                <a:cs typeface="Times New Roman"/>
              </a:rPr>
              <a:t>y</a:t>
            </a:r>
            <a:r>
              <a:rPr sz="1100" spc="50" dirty="0">
                <a:solidFill>
                  <a:srgbClr val="E2DFE2"/>
                </a:solidFill>
                <a:latin typeface="Times New Roman"/>
                <a:cs typeface="Times New Roman"/>
              </a:rPr>
              <a:t> </a:t>
            </a:r>
            <a:r>
              <a:rPr sz="1100" spc="100" dirty="0">
                <a:solidFill>
                  <a:srgbClr val="FBFBFB"/>
                </a:solidFill>
                <a:latin typeface="Times New Roman"/>
                <a:cs typeface="Times New Roman"/>
              </a:rPr>
              <a:t>o</a:t>
            </a:r>
            <a:r>
              <a:rPr sz="1100" spc="-75" dirty="0">
                <a:solidFill>
                  <a:srgbClr val="E2DFE2"/>
                </a:solidFill>
                <a:latin typeface="Times New Roman"/>
                <a:cs typeface="Times New Roman"/>
              </a:rPr>
              <a:t>fi</a:t>
            </a:r>
            <a:r>
              <a:rPr sz="1100" spc="-155" dirty="0">
                <a:solidFill>
                  <a:srgbClr val="E2DFE2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BFBFB"/>
                </a:solidFill>
                <a:latin typeface="Times New Roman"/>
                <a:cs typeface="Times New Roman"/>
              </a:rPr>
              <a:t>\v.ww.theodora</a:t>
            </a:r>
            <a:r>
              <a:rPr sz="1100" spc="-85" dirty="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sz="1100" spc="-50" dirty="0">
                <a:solidFill>
                  <a:srgbClr val="E2DFE2"/>
                </a:solidFill>
                <a:latin typeface="Times New Roman"/>
                <a:cs typeface="Times New Roman"/>
              </a:rPr>
              <a:t>.</a:t>
            </a:r>
            <a:r>
              <a:rPr sz="1100" spc="20" dirty="0">
                <a:solidFill>
                  <a:srgbClr val="FBFBFB"/>
                </a:solidFill>
                <a:latin typeface="Times New Roman"/>
                <a:cs typeface="Times New Roman"/>
              </a:rPr>
              <a:t>corn!flags</a:t>
            </a:r>
            <a:endParaRPr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0760" marR="12700" indent="-412115">
              <a:lnSpc>
                <a:spcPct val="100000"/>
              </a:lnSpc>
              <a:buClr>
                <a:srgbClr val="F9F9F9"/>
              </a:buClr>
              <a:buSzPct val="64772"/>
              <a:buFont typeface="MaestroTimes"/>
              <a:buChar char=""/>
              <a:tabLst>
                <a:tab pos="4900930" algn="l"/>
                <a:tab pos="6584315" algn="l"/>
              </a:tabLst>
            </a:pP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During the </a:t>
            </a:r>
            <a:r>
              <a:rPr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1950s</a:t>
            </a:r>
            <a:r>
              <a:rPr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and </a:t>
            </a:r>
            <a:r>
              <a:rPr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1960</a:t>
            </a:r>
            <a:r>
              <a:rPr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, </a:t>
            </a:r>
            <a:r>
              <a:rPr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American</a:t>
            </a:r>
            <a:r>
              <a:rPr spc="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schools</a:t>
            </a:r>
            <a:r>
              <a:rPr spc="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gular</a:t>
            </a:r>
            <a:r>
              <a:rPr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held drills to </a:t>
            </a:r>
            <a:r>
              <a:rPr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pc="-17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ain chil</a:t>
            </a:r>
            <a:r>
              <a:rPr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en </a:t>
            </a:r>
            <a:r>
              <a:rPr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 to do</a:t>
            </a:r>
            <a:r>
              <a:rPr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in</a:t>
            </a:r>
            <a:r>
              <a:rPr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case</a:t>
            </a:r>
            <a:r>
              <a:rPr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	a</a:t>
            </a:r>
            <a:r>
              <a:rPr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nuc</a:t>
            </a:r>
            <a:r>
              <a:rPr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ear</a:t>
            </a:r>
            <a:r>
              <a:rPr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ttack.</a:t>
            </a:r>
            <a:endParaRPr dirty="0">
              <a:latin typeface="Gill Sans MT Ext Condensed Bold"/>
              <a:cs typeface="Gill Sans MT Ext Condensed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6100" y="3929379"/>
            <a:ext cx="4072890" cy="2663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1480">
              <a:buClr>
                <a:srgbClr val="F9F9F9"/>
              </a:buClr>
              <a:buSzPct val="64772"/>
              <a:buFont typeface="MaestroTimes"/>
              <a:buChar char=""/>
              <a:tabLst>
                <a:tab pos="424180" algn="l"/>
              </a:tabLst>
            </a:pP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These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notion</a:t>
            </a:r>
            <a:r>
              <a:rPr sz="4400" spc="-7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,</a:t>
            </a:r>
            <a:r>
              <a:rPr sz="4400" spc="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though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idiotic to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44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400" spc="-2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,</a:t>
            </a:r>
            <a:r>
              <a:rPr sz="4400" spc="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al</a:t>
            </a:r>
            <a:r>
              <a:rPr sz="4400"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4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4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ed</a:t>
            </a:r>
            <a:r>
              <a:rPr sz="4400" spc="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peo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</a:t>
            </a:r>
            <a:r>
              <a:rPr sz="4400"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to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eel th</a:t>
            </a:r>
            <a:r>
              <a:rPr sz="4400"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had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some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con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400"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ol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400" spc="-1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er their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sit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</a:t>
            </a:r>
            <a:r>
              <a:rPr sz="44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ion.</a:t>
            </a:r>
            <a:endParaRPr sz="4400" dirty="0">
              <a:latin typeface="Gill Sans MT Ext Condensed Bold"/>
              <a:cs typeface="Gill Sans MT Ext Condensed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6800" y="4642104"/>
            <a:ext cx="3965448" cy="2673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5206" y="512826"/>
            <a:ext cx="3816095" cy="2951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6302" y="3464052"/>
            <a:ext cx="4289425" cy="110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“Bert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urtle”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taught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Americans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avoid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killed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nuclear attack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ducking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covering…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701" y="579882"/>
            <a:ext cx="4745355" cy="3632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1480"/>
            <a:r>
              <a:rPr sz="6000" dirty="0" smtClean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American</a:t>
            </a:r>
            <a:r>
              <a:rPr sz="6000" spc="10" dirty="0" smtClean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cit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6000" spc="-17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z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6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ns</a:t>
            </a:r>
            <a:r>
              <a:rPr sz="60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spc="-1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6000" spc="-1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</a:t>
            </a:r>
            <a:r>
              <a:rPr sz="6000" spc="-23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60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 </a:t>
            </a:r>
            <a:r>
              <a:rPr sz="60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60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</a:t>
            </a:r>
            <a:r>
              <a:rPr sz="6000" spc="-8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6000" spc="-1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ernment t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 </a:t>
            </a:r>
            <a:r>
              <a:rPr sz="6000" spc="-1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uil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60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spc="-2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bom</a:t>
            </a:r>
            <a:r>
              <a:rPr sz="6000" spc="-2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b </a:t>
            </a:r>
            <a:r>
              <a:rPr sz="60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shelter</a:t>
            </a:r>
            <a:r>
              <a:rPr sz="6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s 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in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their </a:t>
            </a:r>
            <a:r>
              <a:rPr sz="6000" spc="-8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60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basement</a:t>
            </a:r>
            <a:r>
              <a:rPr sz="6000" spc="-7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.</a:t>
            </a:r>
            <a:endParaRPr sz="6000" dirty="0">
              <a:latin typeface="Gill Sans MT Ext Condensed Bold"/>
              <a:cs typeface="Gill Sans MT Ext Condensed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2701" y="4420361"/>
            <a:ext cx="5028565" cy="271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1480"/>
            <a:r>
              <a:rPr sz="6000" dirty="0" smtClean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This</a:t>
            </a:r>
            <a:r>
              <a:rPr sz="6000" spc="5" dirty="0" smtClean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spc="-8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6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60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their “sa</a:t>
            </a:r>
            <a:r>
              <a:rPr sz="6000" spc="-1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place”</a:t>
            </a:r>
            <a:r>
              <a:rPr sz="6000" spc="15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in</a:t>
            </a:r>
            <a:r>
              <a:rPr sz="60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case</a:t>
            </a:r>
            <a:r>
              <a:rPr sz="60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</a:t>
            </a:r>
            <a:r>
              <a:rPr sz="6000" spc="8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60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nu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</a:t>
            </a:r>
            <a:r>
              <a:rPr sz="6000" spc="-1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6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ear </a:t>
            </a:r>
            <a:r>
              <a:rPr sz="6000" spc="-1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6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ttack.</a:t>
            </a:r>
            <a:endParaRPr sz="6000" dirty="0">
              <a:latin typeface="Gill Sans MT Ext Condensed Bold"/>
              <a:cs typeface="Gill Sans MT Ext Condensed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5459" y="3646679"/>
            <a:ext cx="3547745" cy="652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Gabriola"/>
                <a:cs typeface="Gabriola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c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ou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d</a:t>
            </a:r>
            <a:r>
              <a:rPr sz="2000" spc="-5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Gabriola"/>
                <a:cs typeface="Gabriola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in</a:t>
            </a:r>
            <a:r>
              <a:rPr sz="2000" spc="-4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bo</a:t>
            </a:r>
            <a:r>
              <a:rPr sz="2000" spc="-35" dirty="0">
                <a:solidFill>
                  <a:srgbClr val="FFFFFF"/>
                </a:solidFill>
                <a:latin typeface="Gabriola"/>
                <a:cs typeface="Gabriola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b</a:t>
            </a:r>
            <a:r>
              <a:rPr sz="2000" spc="-3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h</a:t>
            </a:r>
            <a:r>
              <a:rPr sz="2000" spc="-30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r</a:t>
            </a:r>
            <a:r>
              <a:rPr sz="2000" spc="-4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Gabriola"/>
                <a:cs typeface="Gabriola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k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h</a:t>
            </a:r>
            <a:r>
              <a:rPr sz="2000" spc="-15" dirty="0">
                <a:solidFill>
                  <a:srgbClr val="FFFFFF"/>
                </a:solidFill>
                <a:latin typeface="Gabriola"/>
                <a:cs typeface="Gabriola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s</a:t>
            </a:r>
            <a:r>
              <a:rPr sz="2000" spc="-50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r</a:t>
            </a:r>
            <a:endParaRPr sz="2000">
              <a:latin typeface="Gabriola"/>
              <a:cs typeface="Gabriola"/>
            </a:endParaRPr>
          </a:p>
          <a:p>
            <a:pPr marL="1125855"/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severa</a:t>
            </a:r>
            <a:r>
              <a:rPr sz="2000" spc="-5" dirty="0">
                <a:solidFill>
                  <a:srgbClr val="FFFFFF"/>
                </a:solidFill>
                <a:latin typeface="Gabriola"/>
                <a:cs typeface="Gabriola"/>
              </a:rPr>
              <a:t>l</a:t>
            </a:r>
            <a:r>
              <a:rPr sz="2000" spc="-4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month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s</a:t>
            </a:r>
            <a:r>
              <a:rPr sz="2000" spc="-4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f</a:t>
            </a:r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te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r</a:t>
            </a:r>
            <a:r>
              <a:rPr sz="2000" spc="-45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abriola"/>
                <a:cs typeface="Gabriol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Gabriola"/>
                <a:cs typeface="Gabriola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Gabriola"/>
                <a:cs typeface="Gabriol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abriola"/>
                <a:cs typeface="Gabriola"/>
              </a:rPr>
              <a:t>attack…</a:t>
            </a:r>
            <a:endParaRPr sz="20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93094"/>
            <a:ext cx="13817600" cy="7865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52701" y="2484374"/>
            <a:ext cx="4247515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1480">
              <a:lnSpc>
                <a:spcPts val="4665"/>
              </a:lnSpc>
              <a:buClr>
                <a:srgbClr val="F9F9F9"/>
              </a:buClr>
              <a:buSzPct val="65000"/>
              <a:buFont typeface="MaestroTimes"/>
              <a:buChar char=""/>
              <a:tabLst>
                <a:tab pos="424180" algn="l"/>
              </a:tabLst>
            </a:pP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co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iction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000" spc="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Al</a:t>
            </a:r>
            <a:r>
              <a:rPr sz="4000" spc="-5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g</a:t>
            </a:r>
            <a:r>
              <a:rPr sz="4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er </a:t>
            </a:r>
            <a:r>
              <a:rPr sz="4000" spc="-1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His</a:t>
            </a:r>
            <a:r>
              <a:rPr sz="4000" spc="-6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,</a:t>
            </a:r>
            <a:r>
              <a:rPr sz="4000" spc="9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and</a:t>
            </a:r>
            <a:endParaRPr sz="4000">
              <a:latin typeface="Gill Sans MT Ext Condensed Bold"/>
              <a:cs typeface="Gill Sans MT Ext Condensed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4180" y="3093973"/>
            <a:ext cx="3930650" cy="36404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4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Julius</a:t>
            </a:r>
            <a:r>
              <a:rPr sz="40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and</a:t>
            </a:r>
            <a:r>
              <a:rPr sz="40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Ethel</a:t>
            </a:r>
            <a:r>
              <a:rPr sz="4000" spc="-1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6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osenb</a:t>
            </a:r>
            <a:r>
              <a:rPr sz="40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5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g</a:t>
            </a:r>
            <a:r>
              <a:rPr sz="4000" spc="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or 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7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ying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or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Union,</a:t>
            </a:r>
            <a:r>
              <a:rPr sz="4000" spc="8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and the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con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truction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</a:t>
            </a:r>
            <a:r>
              <a:rPr sz="4000" spc="4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nuc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ear 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pons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using technical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sec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re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ts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obtained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ough 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7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ying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heightened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our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ears!</a:t>
            </a:r>
            <a:endParaRPr sz="4000">
              <a:latin typeface="Gill Sans MT Ext Condensed Bold"/>
              <a:cs typeface="Gill Sans MT Ext Condensed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7903" y="3163316"/>
            <a:ext cx="3683635" cy="1231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Alger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Hiss</a:t>
            </a:r>
            <a:r>
              <a:rPr sz="16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(above)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convicted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of espionage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in the State Department.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Julius and Ethel Rosenberg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(below) we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e convicted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selling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atomic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sec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ets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Soviets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pu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death!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72753" y="755903"/>
            <a:ext cx="1600961" cy="2332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7228" y="4413503"/>
            <a:ext cx="2332482" cy="2657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8176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73338" y="1522983"/>
            <a:ext cx="2480818" cy="2784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2701" y="4211320"/>
            <a:ext cx="8232775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1480">
              <a:lnSpc>
                <a:spcPts val="4750"/>
              </a:lnSpc>
              <a:buClr>
                <a:srgbClr val="F9F9F9"/>
              </a:buClr>
              <a:buSzPct val="64772"/>
              <a:buFont typeface="MaestroTimes"/>
              <a:buChar char=""/>
              <a:tabLst>
                <a:tab pos="424180" algn="l"/>
              </a:tabLst>
            </a:pP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Se</a:t>
            </a:r>
            <a:r>
              <a:rPr sz="44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44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tor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Joseph</a:t>
            </a:r>
            <a:r>
              <a:rPr sz="4400" spc="-1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McCa</a:t>
            </a:r>
            <a:r>
              <a:rPr sz="4400" spc="-7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4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400" spc="-6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400" spc="-1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spc="2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4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400" spc="-1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ed on 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American</a:t>
            </a:r>
            <a:r>
              <a:rPr sz="4400" spc="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ars of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communism</a:t>
            </a:r>
            <a:r>
              <a:rPr sz="4400" spc="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7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ck</a:t>
            </a:r>
            <a:r>
              <a:rPr sz="4400" spc="-1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ss</a:t>
            </a:r>
            <a:r>
              <a:rPr sz="4400" spc="-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accusing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ma</a:t>
            </a:r>
            <a:r>
              <a:rPr sz="4400" spc="-8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American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g</a:t>
            </a:r>
            <a:r>
              <a:rPr sz="44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400" spc="-1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ernmental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officials</a:t>
            </a:r>
            <a:r>
              <a:rPr sz="4400" spc="3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and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cit</a:t>
            </a:r>
            <a:r>
              <a:rPr sz="44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400" spc="-1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z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ns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</a:t>
            </a:r>
            <a:r>
              <a:rPr sz="4400" spc="6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being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communi</a:t>
            </a:r>
            <a:r>
              <a:rPr sz="4400" spc="-7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ts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based</a:t>
            </a:r>
            <a:r>
              <a:rPr sz="44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on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spc="-1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4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imsy</a:t>
            </a:r>
            <a:r>
              <a:rPr sz="44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or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no</a:t>
            </a:r>
            <a:r>
              <a:rPr sz="4400" spc="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evidence.</a:t>
            </a:r>
            <a:endParaRPr sz="4400">
              <a:latin typeface="Gill Sans MT Ext Condensed Bold"/>
              <a:cs typeface="Gill Sans MT Ext Condensed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8344" y="498347"/>
            <a:ext cx="4797552" cy="2989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2700" y="1799082"/>
            <a:ext cx="3831590" cy="291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1480" algn="just">
              <a:buClr>
                <a:srgbClr val="F9F9F9"/>
              </a:buClr>
              <a:buSzPct val="64583"/>
              <a:buFont typeface="MaestroTimes"/>
              <a:buChar char=""/>
              <a:tabLst>
                <a:tab pos="424180" algn="l"/>
              </a:tabLst>
            </a:pP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hun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8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8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communi</a:t>
            </a:r>
            <a:r>
              <a:rPr sz="4800" spc="-7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8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 </a:t>
            </a:r>
            <a:r>
              <a:rPr sz="4800" spc="-1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t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th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coinin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o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800" spc="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 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term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McCa</a:t>
            </a:r>
            <a:r>
              <a:rPr sz="4800" spc="-7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800" spc="-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800" spc="-7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800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800" spc="-15" dirty="0">
                <a:solidFill>
                  <a:srgbClr val="410083"/>
                </a:solidFill>
                <a:latin typeface="Gill Sans MT Ext Condensed Bold"/>
                <a:cs typeface="Gill Sans MT Ext Condensed Bold"/>
              </a:rPr>
              <a:t>ism</a:t>
            </a:r>
            <a:r>
              <a:rPr sz="48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-</a:t>
            </a:r>
            <a:r>
              <a:rPr sz="48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-</a:t>
            </a:r>
            <a:r>
              <a:rPr sz="4800" spc="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 </a:t>
            </a:r>
            <a:r>
              <a:rPr sz="48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ma</a:t>
            </a:r>
            <a:r>
              <a:rPr sz="4800" spc="4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k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ng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</a:t>
            </a:r>
            <a:r>
              <a:rPr sz="4800" spc="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8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alse</a:t>
            </a:r>
            <a:endParaRPr sz="4800">
              <a:latin typeface="Gill Sans MT Ext Condensed Bold"/>
              <a:cs typeface="Gill Sans MT Ext Condensed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75629" y="835152"/>
            <a:ext cx="4805171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64240" y="4487417"/>
            <a:ext cx="7644130" cy="961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7200" spc="-22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accus</a:t>
            </a:r>
            <a:r>
              <a:rPr sz="7200" spc="-187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7200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tions</a:t>
            </a:r>
            <a:r>
              <a:rPr sz="7200" spc="-7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7200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based on</a:t>
            </a:r>
            <a:r>
              <a:rPr sz="7200" spc="-7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7200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rumo</a:t>
            </a:r>
            <a:r>
              <a:rPr sz="7200" spc="487" baseline="-21412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 communist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 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 different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4241" y="5456682"/>
            <a:ext cx="3095625" cy="723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695"/>
              </a:lnSpc>
            </a:pP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8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guil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8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8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48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8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assoc</a:t>
            </a:r>
            <a:r>
              <a:rPr sz="48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800" spc="-12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8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tion.</a:t>
            </a:r>
            <a:endParaRPr sz="4800">
              <a:latin typeface="Gill Sans MT Ext Condensed Bold"/>
              <a:cs typeface="Gill Sans MT Ext Condensed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9703" y="3694938"/>
            <a:ext cx="4119879" cy="1107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400" b="1" spc="-5" dirty="0">
                <a:latin typeface="Arial"/>
                <a:cs typeface="Arial"/>
              </a:rPr>
              <a:t>McCarth</a:t>
            </a:r>
            <a:r>
              <a:rPr sz="2400" b="1" spc="-18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feare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“red” (communist</a:t>
            </a:r>
            <a:r>
              <a:rPr sz="2400" b="1" dirty="0">
                <a:latin typeface="Arial"/>
                <a:cs typeface="Arial"/>
              </a:rPr>
              <a:t>) </a:t>
            </a:r>
            <a:r>
              <a:rPr sz="2400" b="1" spc="-5" dirty="0">
                <a:latin typeface="Arial"/>
                <a:cs typeface="Arial"/>
              </a:rPr>
              <a:t>hunte</a:t>
            </a:r>
            <a:r>
              <a:rPr sz="2400" b="1" spc="-13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, </a:t>
            </a:r>
            <a:r>
              <a:rPr sz="2400" b="1" spc="-5" dirty="0">
                <a:latin typeface="Arial"/>
                <a:cs typeface="Arial"/>
              </a:rPr>
              <a:t>displayin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 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 "distribution"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9702" y="5157978"/>
            <a:ext cx="4323080" cy="147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tabLst>
                <a:tab pos="1147445" algn="l"/>
                <a:tab pos="2212975" algn="l"/>
              </a:tabLst>
            </a:pPr>
            <a:r>
              <a:rPr sz="2400" b="1" spc="-5" dirty="0">
                <a:latin typeface="Arial"/>
                <a:cs typeface="Arial"/>
              </a:rPr>
              <a:t>state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 wa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 know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 fo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his phras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10083"/>
                </a:solidFill>
                <a:latin typeface="Arial"/>
                <a:cs typeface="Arial"/>
              </a:rPr>
              <a:t>“</a:t>
            </a:r>
            <a:r>
              <a:rPr sz="2400" b="1" dirty="0">
                <a:solidFill>
                  <a:srgbClr val="41008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410083"/>
                </a:solidFill>
                <a:latin typeface="Arial"/>
                <a:cs typeface="Arial"/>
              </a:rPr>
              <a:t> hav</a:t>
            </a:r>
            <a:r>
              <a:rPr sz="2400" b="1" dirty="0">
                <a:solidFill>
                  <a:srgbClr val="410083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4100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10083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410083"/>
                </a:solidFill>
                <a:latin typeface="Arial"/>
                <a:cs typeface="Arial"/>
              </a:rPr>
              <a:t> lis</a:t>
            </a:r>
            <a:r>
              <a:rPr sz="2400" b="1" dirty="0">
                <a:solidFill>
                  <a:srgbClr val="41008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10083"/>
                </a:solidFill>
                <a:latin typeface="Arial"/>
                <a:cs typeface="Arial"/>
              </a:rPr>
              <a:t> o</a:t>
            </a:r>
            <a:r>
              <a:rPr sz="2400" b="1" dirty="0">
                <a:solidFill>
                  <a:srgbClr val="41008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410083"/>
                </a:solidFill>
                <a:latin typeface="Arial"/>
                <a:cs typeface="Arial"/>
              </a:rPr>
              <a:t> known communists”</a:t>
            </a:r>
            <a:r>
              <a:rPr sz="2400" b="1" dirty="0">
                <a:solidFill>
                  <a:srgbClr val="410083"/>
                </a:solidFill>
                <a:latin typeface="Arial"/>
                <a:cs typeface="Arial"/>
              </a:rPr>
              <a:t>.	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ever sa</a:t>
            </a:r>
            <a:r>
              <a:rPr sz="2400" b="1" dirty="0">
                <a:latin typeface="Arial"/>
                <a:cs typeface="Arial"/>
              </a:rPr>
              <a:t>w </a:t>
            </a:r>
            <a:r>
              <a:rPr sz="2400" b="1" spc="-5" dirty="0">
                <a:latin typeface="Arial"/>
                <a:cs typeface="Arial"/>
              </a:rPr>
              <a:t>“th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list”.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8176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52700" y="1722374"/>
            <a:ext cx="5196840" cy="4506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87325" indent="-411480">
              <a:buClr>
                <a:srgbClr val="F9F9F9"/>
              </a:buClr>
              <a:buSzPct val="65000"/>
              <a:buFont typeface="MaestroTimes"/>
              <a:buChar char=""/>
              <a:tabLst>
                <a:tab pos="424180" algn="l"/>
                <a:tab pos="2253615" algn="l"/>
              </a:tabLst>
            </a:pP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tor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Joe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McCa</a:t>
            </a:r>
            <a:r>
              <a:rPr sz="40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became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ery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p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rfu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man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.	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Thos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critic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000" spc="-11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z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him 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ed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as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“soft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on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communism”.</a:t>
            </a:r>
            <a:endParaRPr sz="4000" dirty="0">
              <a:latin typeface="Gill Sans MT Ext Condensed Bold"/>
              <a:cs typeface="Gill Sans MT Ext Condensed Bold"/>
            </a:endParaRPr>
          </a:p>
          <a:p>
            <a:pPr>
              <a:lnSpc>
                <a:spcPts val="950"/>
              </a:lnSpc>
              <a:spcBef>
                <a:spcPts val="10"/>
              </a:spcBef>
              <a:buClr>
                <a:srgbClr val="F9F9F9"/>
              </a:buClr>
              <a:buFont typeface="MaestroTimes"/>
              <a:buChar char=""/>
            </a:pPr>
            <a:endParaRPr sz="950" dirty="0"/>
          </a:p>
          <a:p>
            <a:pPr marL="424180" marR="12700" indent="-411480">
              <a:buClr>
                <a:srgbClr val="F9F9F9"/>
              </a:buClr>
              <a:buSzPct val="65000"/>
              <a:buFont typeface="MaestroTimes"/>
              <a:buChar char=""/>
              <a:tabLst>
                <a:tab pos="424180" algn="l"/>
              </a:tabLst>
            </a:pP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seeme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t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self-de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truc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T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cam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 sh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ed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the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n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tion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his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“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b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ul</a:t>
            </a:r>
            <a:r>
              <a:rPr sz="40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tactics”.</a:t>
            </a:r>
            <a:endParaRPr sz="4000" dirty="0">
              <a:latin typeface="Gill Sans MT Ext Condensed Bold"/>
              <a:cs typeface="Gill Sans MT Ext Condensed Bold"/>
            </a:endParaRPr>
          </a:p>
          <a:p>
            <a:pPr>
              <a:lnSpc>
                <a:spcPts val="950"/>
              </a:lnSpc>
              <a:spcBef>
                <a:spcPts val="10"/>
              </a:spcBef>
              <a:buClr>
                <a:srgbClr val="F9F9F9"/>
              </a:buClr>
              <a:buFont typeface="MaestroTimes"/>
              <a:buChar char=""/>
            </a:pPr>
            <a:endParaRPr sz="950" dirty="0"/>
          </a:p>
          <a:p>
            <a:pPr marL="424180" marR="270510" indent="-411480">
              <a:buClr>
                <a:srgbClr val="F9F9F9"/>
              </a:buClr>
              <a:buSzPct val="65000"/>
              <a:buFont typeface="MaestroTimes"/>
              <a:buChar char=""/>
              <a:tabLst>
                <a:tab pos="424180" algn="l"/>
              </a:tabLst>
            </a:pP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H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w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s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no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1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-e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cte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an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d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f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offic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1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in 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r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l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a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6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i</a:t>
            </a:r>
            <a:r>
              <a:rPr sz="4000" spc="-10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v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e obscuri</a:t>
            </a:r>
            <a:r>
              <a:rPr sz="4000" spc="-5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t</a:t>
            </a:r>
            <a:r>
              <a:rPr sz="4000" spc="-254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y</a:t>
            </a:r>
            <a:r>
              <a:rPr sz="4000" dirty="0">
                <a:solidFill>
                  <a:srgbClr val="FFFFFF"/>
                </a:solidFill>
                <a:latin typeface="Gill Sans MT Ext Condensed Bold"/>
                <a:cs typeface="Gill Sans MT Ext Condensed Bold"/>
              </a:rPr>
              <a:t>.</a:t>
            </a:r>
            <a:endParaRPr sz="4000" dirty="0">
              <a:latin typeface="Gill Sans MT Ext Condensed Bold"/>
              <a:cs typeface="Gill Sans MT Ext Condensed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2374" y="2281427"/>
            <a:ext cx="3408425" cy="397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240"/>
            <a:ext cx="13817600" cy="7787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6301" y="6975346"/>
            <a:ext cx="464058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Portraits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National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Portr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Galler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Smithsonia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348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Gabriola</vt:lpstr>
      <vt:lpstr>Gill Sans MT Ext Condensed Bold</vt:lpstr>
      <vt:lpstr>MaestroTimes</vt:lpstr>
      <vt:lpstr>Times New Roman</vt:lpstr>
      <vt:lpstr>Office Theme</vt:lpstr>
      <vt:lpstr>PowerPoint Presentation</vt:lpstr>
      <vt:lpstr>PowerPoint Presentation</vt:lpstr>
      <vt:lpstr>During the 1950s and 1960s, American schools regularly held drills to train children what to do in case of a nuclear attack.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C. Rumans (rcrumans)</dc:creator>
  <cp:lastModifiedBy>Robert C. Rumans (rcrumans)</cp:lastModifiedBy>
  <cp:revision>2</cp:revision>
  <dcterms:created xsi:type="dcterms:W3CDTF">2015-01-30T14:11:27Z</dcterms:created>
  <dcterms:modified xsi:type="dcterms:W3CDTF">2016-04-14T05:43:19Z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2015-01-30T00:00:00Z</vt:filetime>
  </property>
</Properties>
</file>